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sldIdLst>
    <p:sldId id="256" r:id="rId2"/>
    <p:sldId id="257" r:id="rId3"/>
    <p:sldId id="260" r:id="rId4"/>
    <p:sldId id="261" r:id="rId5"/>
    <p:sldId id="267" r:id="rId6"/>
    <p:sldId id="282" r:id="rId7"/>
    <p:sldId id="284" r:id="rId8"/>
    <p:sldId id="285" r:id="rId9"/>
    <p:sldId id="279" r:id="rId10"/>
    <p:sldId id="291" r:id="rId11"/>
    <p:sldId id="292" r:id="rId12"/>
    <p:sldId id="263" r:id="rId13"/>
    <p:sldId id="288" r:id="rId14"/>
    <p:sldId id="296" r:id="rId15"/>
    <p:sldId id="298" r:id="rId16"/>
    <p:sldId id="299" r:id="rId17"/>
    <p:sldId id="289" r:id="rId18"/>
    <p:sldId id="293" r:id="rId19"/>
    <p:sldId id="264" r:id="rId20"/>
    <p:sldId id="278" r:id="rId21"/>
    <p:sldId id="337" r:id="rId22"/>
    <p:sldId id="305" r:id="rId23"/>
    <p:sldId id="306" r:id="rId24"/>
    <p:sldId id="308" r:id="rId25"/>
    <p:sldId id="309" r:id="rId26"/>
    <p:sldId id="310" r:id="rId27"/>
    <p:sldId id="311" r:id="rId28"/>
    <p:sldId id="314" r:id="rId29"/>
    <p:sldId id="313" r:id="rId30"/>
    <p:sldId id="265" r:id="rId31"/>
    <p:sldId id="336" r:id="rId32"/>
    <p:sldId id="340" r:id="rId33"/>
    <p:sldId id="341" r:id="rId34"/>
    <p:sldId id="330" r:id="rId35"/>
    <p:sldId id="266" r:id="rId36"/>
    <p:sldId id="290" r:id="rId37"/>
    <p:sldId id="302" r:id="rId38"/>
    <p:sldId id="307" r:id="rId39"/>
    <p:sldId id="392" r:id="rId40"/>
    <p:sldId id="393" r:id="rId41"/>
    <p:sldId id="395" r:id="rId42"/>
    <p:sldId id="396" r:id="rId43"/>
    <p:sldId id="398" r:id="rId44"/>
    <p:sldId id="400" r:id="rId45"/>
    <p:sldId id="402" r:id="rId46"/>
    <p:sldId id="403" r:id="rId47"/>
    <p:sldId id="406" r:id="rId48"/>
    <p:sldId id="407" r:id="rId49"/>
    <p:sldId id="409" r:id="rId50"/>
    <p:sldId id="412" r:id="rId51"/>
    <p:sldId id="414" r:id="rId52"/>
    <p:sldId id="416" r:id="rId53"/>
    <p:sldId id="417" r:id="rId54"/>
    <p:sldId id="418" r:id="rId55"/>
    <p:sldId id="422" r:id="rId56"/>
    <p:sldId id="329" r:id="rId57"/>
    <p:sldId id="269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270" r:id="rId71"/>
    <p:sldId id="332" r:id="rId72"/>
    <p:sldId id="333" r:id="rId73"/>
    <p:sldId id="343" r:id="rId74"/>
    <p:sldId id="423" r:id="rId75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E3EC-599D-4DE2-4DC0-97A48F159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F309C-E7AF-BA57-FAFC-424F4E410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C105-E656-3F15-4103-82B4A251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37D33-C819-E421-3013-9FBF199A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AB71C-2AB9-8419-2A30-B8B84F92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6343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6BD7-375E-366B-8BB9-EC3502E2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60894-3D8A-13F2-AA49-8808BBA22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AD8B5-0E6D-CD46-65C5-2C2A8321C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6FCF5-53AD-B883-A256-556083D0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A2CF3-D949-5924-A172-3E7073E5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4077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E6849-24A1-01F7-D4A9-A422FDE1F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87EE8-FABE-A4CA-4536-3546BC33F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A975A-A685-352A-AA82-2F4643C26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E164A-F7AA-5A1C-A3DD-8B6D9964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50A8-E92F-E224-2D1F-454F4E63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9126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8041-9B04-05C1-1D22-B9F5EDD8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9FA53-E57D-AAD0-E336-31804DD69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3ACBF-23A5-7558-C3D2-D101359B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4F17F-6D92-B7D1-6B05-BF664341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90823-4068-B43F-5CD3-F669EA13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1966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4F6B-07B1-0651-54E3-0D9ED8A9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DCC8B-A3B0-111C-A41C-CB423528F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00AA3-9654-06E2-CEF7-5795F2F4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E7726-8BBD-9EDC-B920-FC16AC3B9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1BA00-6325-A516-8488-FCD0E7FB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5340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7FA1-EDB3-8171-7867-0C20374F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E7CC8-E45D-9F44-F63C-6B70F1302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521E2-2450-1697-6304-3020FCE5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E4ED1-C171-2364-A7DD-E5CC2B21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3B866-50B4-D392-6740-E0E0A013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3A6E5-B457-E988-2FD3-F5343E6C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34749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EDBF-EE77-2921-10A7-9837BE9C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D798-F32C-3B91-3A6D-344B50F32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9DC00-3780-9CAC-EA4E-C0ED6DCFC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035D1-5211-5565-85D3-11898F2B0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11AF4B-D9FD-4BA8-CD06-A561A041B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11E3C-6A99-D41B-8A1F-FCE6835C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DEE1A-F527-C42E-7EAE-535310AA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80EAE-4E4D-54ED-F8D5-FE9F0760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94531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C819-9ACB-E795-7A9E-A0B305FB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B57A3-C544-2F1B-9DB4-3D37E3AAC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A20A6-A956-51FE-44D9-70E6BA0F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22372-E68E-1C3D-3643-9B1D24C2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91954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0C583-61DB-D6E1-292C-769C233A6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2B1CC-3CE1-4F30-25E1-2A149983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F4782-FF0F-CD32-64A9-C1756667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15225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D2B-4B0A-0710-ADC3-334D94FD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AD24-5968-933F-B171-C33CD1322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36786-279F-09E6-71D4-EC88ABF2F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749A5-9F89-ACDE-A92E-94F64A6A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E167D-8EDF-4E6E-78F2-181D9FCD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0F5B5-AEB4-5C11-D512-E6FF80DB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15114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F8A72-0CFD-A143-40D9-F636F0E00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E67A2-BA38-5BEF-8B68-B356BF87CB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5608B-F959-8220-E0BE-3C6CA3A14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F7043-06EF-50AA-A752-1FC48DDDB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2758F-5CEA-6906-F98C-55203510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9F3BE-7A05-60B5-B8E2-03FDAB13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8252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17AC-5EBD-55BE-1D35-3FB58904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71408-459D-93CA-08D9-39B73777C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4D18-F304-07AD-31CB-7D4DC0D45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B4A8E-8061-4BAB-9637-7820F613171F}" type="datetimeFigureOut">
              <a:rPr lang="ar-EG" smtClean="0"/>
              <a:t>08/01/1445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1E3AB-F09A-C6CA-447C-90E00466E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BEA9-90BB-C490-3062-808BCDB68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AD2D7-B672-4848-8D85-D259D8BEE3E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952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jp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" TargetMode="External"/><Relationship Id="rId2" Type="http://schemas.openxmlformats.org/officeDocument/2006/relationships/hyperlink" Target="https://docs.flutter.dev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irebase.google.com/docs/flutter/setup" TargetMode="External"/><Relationship Id="rId4" Type="http://schemas.openxmlformats.org/officeDocument/2006/relationships/hyperlink" Target="https://developer.android.com/docs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BDF8FC6-05E8-4ED0-DA95-2FF7DC72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563" y="457200"/>
            <a:ext cx="9906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BD8B0437-6E04-C987-AFAA-BDD061590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36" y="42386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EB0D5E-2982-89C1-20B5-CE2BA00AD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9480B-2E5E-8A5A-44B0-ED710C1AA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191" y="457200"/>
            <a:ext cx="417761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Menoufia University</a:t>
            </a:r>
            <a:endParaRPr kumimoji="0" lang="en-US" altLang="ar-EG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Faculty of Electronic Engineering</a:t>
            </a:r>
            <a:endParaRPr kumimoji="0" lang="en-US" altLang="ar-EG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Computer Science and Engineering Department</a:t>
            </a:r>
            <a:endParaRPr kumimoji="0" lang="en-US" altLang="ar-EG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2022 - 2023</a:t>
            </a:r>
            <a:endParaRPr kumimoji="0" lang="en-US" altLang="ar-EG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CF7EB-7688-E622-4D5A-3D1E35537464}"/>
              </a:ext>
            </a:extLst>
          </p:cNvPr>
          <p:cNvSpPr txBox="1"/>
          <p:nvPr/>
        </p:nvSpPr>
        <p:spPr>
          <a:xfrm>
            <a:off x="3048718" y="2863048"/>
            <a:ext cx="6094562" cy="189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800" b="1" kern="100" dirty="0" err="1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Pentor</a:t>
            </a:r>
            <a:endParaRPr lang="en-US" sz="1800" kern="100" dirty="0">
              <a:effectLst/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kern="100" spc="75" dirty="0">
                <a:solidFill>
                  <a:srgbClr val="5A5A5A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Personal network inspector</a:t>
            </a:r>
            <a:endParaRPr lang="en-US" sz="1800" kern="100" spc="75" dirty="0">
              <a:solidFill>
                <a:srgbClr val="5A5A5A"/>
              </a:solidFill>
              <a:effectLst/>
              <a:latin typeface="Rockwell" panose="02060603020205020403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spc="75" dirty="0">
                <a:solidFill>
                  <a:srgbClr val="5A5A5A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Graduation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520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3105B9-B99E-D650-B045-5BDFD9ADC84E}"/>
              </a:ext>
            </a:extLst>
          </p:cNvPr>
          <p:cNvSpPr txBox="1"/>
          <p:nvPr/>
        </p:nvSpPr>
        <p:spPr>
          <a:xfrm>
            <a:off x="3536830" y="476327"/>
            <a:ext cx="7321670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Project Management</a:t>
            </a:r>
            <a:endParaRPr lang="ar-EG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3361BE-205E-C955-0FA0-4029955F6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730" y="1846767"/>
            <a:ext cx="8128766" cy="3940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910484-6A72-57CD-8C1A-4D42D8ECBBD6}"/>
              </a:ext>
            </a:extLst>
          </p:cNvPr>
          <p:cNvSpPr txBox="1"/>
          <p:nvPr/>
        </p:nvSpPr>
        <p:spPr>
          <a:xfrm>
            <a:off x="3148642" y="1181841"/>
            <a:ext cx="6324600" cy="66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Both Microsoft Planner and </a:t>
            </a:r>
            <a:r>
              <a:rPr lang="en-US" kern="100" dirty="0" err="1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onlinegantt</a:t>
            </a:r>
            <a:r>
              <a:rPr lang="en-US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tools were used to manage and schedule tasks as following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AC0BD8-F50C-0703-89F0-2816C2EA5F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10" y="2092027"/>
            <a:ext cx="5731510" cy="456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BD6F8-610D-DCF6-3AD3-21E5E8FB0A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6" t="6395" r="27396"/>
          <a:stretch/>
        </p:blipFill>
        <p:spPr>
          <a:xfrm>
            <a:off x="2628899" y="7235871"/>
            <a:ext cx="8559801" cy="6134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A564F6-D0FE-0ACE-8CE8-C6A46663B541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53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3105B9-B99E-D650-B045-5BDFD9ADC84E}"/>
              </a:ext>
            </a:extLst>
          </p:cNvPr>
          <p:cNvSpPr txBox="1"/>
          <p:nvPr/>
        </p:nvSpPr>
        <p:spPr>
          <a:xfrm>
            <a:off x="3536830" y="476327"/>
            <a:ext cx="7321670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Project Management</a:t>
            </a:r>
            <a:endParaRPr lang="ar-EG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10484-6A72-57CD-8C1A-4D42D8ECBBD6}"/>
              </a:ext>
            </a:extLst>
          </p:cNvPr>
          <p:cNvSpPr txBox="1"/>
          <p:nvPr/>
        </p:nvSpPr>
        <p:spPr>
          <a:xfrm>
            <a:off x="3148642" y="1181841"/>
            <a:ext cx="6324600" cy="66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Both Microsoft Planner and </a:t>
            </a:r>
            <a:r>
              <a:rPr lang="en-US" kern="100" dirty="0" err="1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onlinegantt</a:t>
            </a:r>
            <a:r>
              <a:rPr lang="en-US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tools were used to manage and schedule tasks as following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AC0BD8-F50C-0703-89F0-2816C2EA5F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707" y="-938360"/>
            <a:ext cx="5731510" cy="456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BD6F8-610D-DCF6-3AD3-21E5E8FB0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" t="6395" r="27396"/>
          <a:stretch/>
        </p:blipFill>
        <p:spPr>
          <a:xfrm>
            <a:off x="3903212" y="1887355"/>
            <a:ext cx="6588905" cy="4721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013349-3F12-23AB-0597-FD57C42E2A13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2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F390A6-DCA7-973E-89CC-C861CA7A8694}"/>
              </a:ext>
            </a:extLst>
          </p:cNvPr>
          <p:cNvSpPr txBox="1"/>
          <p:nvPr/>
        </p:nvSpPr>
        <p:spPr>
          <a:xfrm>
            <a:off x="4821800" y="3076243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Background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4FD0A-8260-B8B4-A8FB-869223131A22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88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B82F20-3834-8D94-2B30-EFB5E5988B4C}"/>
              </a:ext>
            </a:extLst>
          </p:cNvPr>
          <p:cNvSpPr txBox="1"/>
          <p:nvPr/>
        </p:nvSpPr>
        <p:spPr>
          <a:xfrm>
            <a:off x="3536830" y="476327"/>
            <a:ext cx="7321670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Requirements Gathering</a:t>
            </a:r>
            <a:endParaRPr lang="ar-EG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3AF5-9B17-12EB-2AD5-39A28ABC9BC6}"/>
              </a:ext>
            </a:extLst>
          </p:cNvPr>
          <p:cNvSpPr txBox="1"/>
          <p:nvPr/>
        </p:nvSpPr>
        <p:spPr>
          <a:xfrm>
            <a:off x="3536830" y="1378217"/>
            <a:ext cx="630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Rockwell" panose="02060603020205020403" pitchFamily="18" charset="0"/>
              </a:rPr>
              <a:t>We conducted a market search on the following list: </a:t>
            </a:r>
            <a:endParaRPr lang="ar-EG" dirty="0">
              <a:latin typeface="Rockwell" panose="020606030202050204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C38C6-D591-5699-ADC3-92DFC0D40FC8}"/>
              </a:ext>
            </a:extLst>
          </p:cNvPr>
          <p:cNvSpPr txBox="1"/>
          <p:nvPr/>
        </p:nvSpPr>
        <p:spPr>
          <a:xfrm>
            <a:off x="3536830" y="1747549"/>
            <a:ext cx="6303753" cy="5028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 err="1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PingTools</a:t>
            </a: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Network Utilities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Wi-Fi Analyzer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IP Tools - Network Utilities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Network Monitor Mini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3G Watchdog - Data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 err="1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Fing</a:t>
            </a: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- Network 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Router Chef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Wi-Fi Blocker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3G Watchdog - Data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Router Chef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Internet Speed Meter Lite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Who Uses My </a:t>
            </a:r>
            <a:r>
              <a:rPr lang="en-US" kern="100" dirty="0" err="1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WiFi</a:t>
            </a: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Pro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A7EDA-86FD-201D-1ED4-2117F1A38855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62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9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8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467818" y="517631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Similar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57EA9D-A09C-B0E1-1B59-C0CDB6DA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0980" y="1395191"/>
            <a:ext cx="1358074" cy="1358074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2121A0-AE89-B282-9D39-80670991C4C4}"/>
              </a:ext>
            </a:extLst>
          </p:cNvPr>
          <p:cNvSpPr txBox="1"/>
          <p:nvPr/>
        </p:nvSpPr>
        <p:spPr>
          <a:xfrm>
            <a:off x="3467818" y="1184968"/>
            <a:ext cx="6323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Rockwell" panose="02060603020205020403" pitchFamily="18" charset="0"/>
              </a:rPr>
              <a:t>1. </a:t>
            </a:r>
            <a:r>
              <a:rPr lang="en-US" b="1" dirty="0" err="1">
                <a:solidFill>
                  <a:srgbClr val="202124"/>
                </a:solidFill>
                <a:latin typeface="Rockwell" panose="02060603020205020403" pitchFamily="18" charset="0"/>
              </a:rPr>
              <a:t>Netcut</a:t>
            </a:r>
            <a:r>
              <a:rPr lang="en-US" b="1" dirty="0">
                <a:solidFill>
                  <a:srgbClr val="202124"/>
                </a:solidFill>
                <a:latin typeface="Rockwell" panose="02060603020205020403" pitchFamily="18" charset="0"/>
              </a:rPr>
              <a:t> pro for android 2021</a:t>
            </a:r>
            <a:endParaRPr lang="ar-EG" b="1" dirty="0"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1FB10-F231-25D9-A53C-A7EA489668C4}"/>
              </a:ext>
            </a:extLst>
          </p:cNvPr>
          <p:cNvSpPr txBox="1"/>
          <p:nvPr/>
        </p:nvSpPr>
        <p:spPr>
          <a:xfrm>
            <a:off x="3762199" y="1638208"/>
            <a:ext cx="49886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Rockwell" panose="02060603020205020403" pitchFamily="18" charset="0"/>
              </a:rPr>
              <a:t>Disable (shutdown) the internet connection of other devices connected to the same Wi-Fi network</a:t>
            </a:r>
            <a:endParaRPr lang="en-US" sz="1600" i="0" dirty="0">
              <a:effectLst/>
              <a:latin typeface="Rockwell" panose="020606030202050204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57D8EA-1D52-8BAC-821D-D11E7F22B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8834" r="4565" b="9298"/>
          <a:stretch/>
        </p:blipFill>
        <p:spPr>
          <a:xfrm>
            <a:off x="3762199" y="2753265"/>
            <a:ext cx="1942799" cy="34202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275F88-803B-DFD5-C317-1D06B0BA4F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8833" r="3884" b="5729"/>
          <a:stretch/>
        </p:blipFill>
        <p:spPr>
          <a:xfrm>
            <a:off x="5932495" y="2753266"/>
            <a:ext cx="1914332" cy="34202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C2906B-3D0F-F8CB-239D-9EEC9E1989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t="7878" r="4207" b="10532"/>
          <a:stretch/>
        </p:blipFill>
        <p:spPr>
          <a:xfrm>
            <a:off x="8074324" y="2753265"/>
            <a:ext cx="1967291" cy="3420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EEE48A-0917-11A3-D755-9EE89E8CEC5E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78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467818" y="517631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Similar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57EA9D-A09C-B0E1-1B59-C0CDB6DA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0980" y="1395191"/>
            <a:ext cx="1358074" cy="1358074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2121A0-AE89-B282-9D39-80670991C4C4}"/>
              </a:ext>
            </a:extLst>
          </p:cNvPr>
          <p:cNvSpPr txBox="1"/>
          <p:nvPr/>
        </p:nvSpPr>
        <p:spPr>
          <a:xfrm>
            <a:off x="3467818" y="1184968"/>
            <a:ext cx="6323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Rockwell" panose="02060603020205020403" pitchFamily="18" charset="0"/>
              </a:rPr>
              <a:t>2. Router Chef</a:t>
            </a:r>
            <a:endParaRPr lang="ar-EG" b="1" dirty="0"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1FB10-F231-25D9-A53C-A7EA489668C4}"/>
              </a:ext>
            </a:extLst>
          </p:cNvPr>
          <p:cNvSpPr txBox="1"/>
          <p:nvPr/>
        </p:nvSpPr>
        <p:spPr>
          <a:xfrm>
            <a:off x="3467818" y="1638208"/>
            <a:ext cx="63231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Change Wi-Fi SSID or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Limit Wi-Fi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Control the Wi-Fi signal 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Show the active connected devices on Wi-Fi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Reboot and reset the Router to factory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Change 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Show daily internet usage or from a specific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Access to the Router configuration page</a:t>
            </a:r>
            <a:endParaRPr lang="en-US" sz="1600" i="0" dirty="0">
              <a:effectLst/>
              <a:latin typeface="Rockwell" panose="020606030202050204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57D8EA-1D52-8BAC-821D-D11E7F22B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3735" y="3710988"/>
            <a:ext cx="1352062" cy="2858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275F88-803B-DFD5-C317-1D06B0BA4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9068" y="3710988"/>
            <a:ext cx="1352062" cy="28586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C2906B-3D0F-F8CB-239D-9EEC9E198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4397" y="3710988"/>
            <a:ext cx="1352062" cy="2858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D9158A-2CAD-E6DB-EF41-0A96B1166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9730" y="3710988"/>
            <a:ext cx="1351945" cy="285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891C04-85A7-4436-3896-136364BE5F20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03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7B04A7CA-5AF1-1363-02D7-EF1B5097B3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569503"/>
              </p:ext>
            </p:extLst>
          </p:nvPr>
        </p:nvGraphicFramePr>
        <p:xfrm>
          <a:off x="3467818" y="893735"/>
          <a:ext cx="8012023" cy="8131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Document" r:id="rId3" imgW="5791664" imgH="6894345" progId="Word.Document.12">
                  <p:embed/>
                </p:oleObj>
              </mc:Choice>
              <mc:Fallback>
                <p:oleObj name="Document" r:id="rId3" imgW="5791664" imgH="68943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7818" y="893735"/>
                        <a:ext cx="8012023" cy="8131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370164" y="123025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Similar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44CFB-7ACA-D284-5162-172CF886E368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9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6FDF90-B3FD-0845-8B8F-8D532434C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107" y="2226324"/>
            <a:ext cx="2405351" cy="24053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82F20-3834-8D94-2B30-EFB5E5988B4C}"/>
              </a:ext>
            </a:extLst>
          </p:cNvPr>
          <p:cNvSpPr txBox="1"/>
          <p:nvPr/>
        </p:nvSpPr>
        <p:spPr>
          <a:xfrm>
            <a:off x="3536830" y="476327"/>
            <a:ext cx="7321670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Requirements Gathering</a:t>
            </a:r>
            <a:endParaRPr lang="ar-EG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3AF5-9B17-12EB-2AD5-39A28ABC9BC6}"/>
              </a:ext>
            </a:extLst>
          </p:cNvPr>
          <p:cNvSpPr txBox="1"/>
          <p:nvPr/>
        </p:nvSpPr>
        <p:spPr>
          <a:xfrm>
            <a:off x="3536830" y="1378217"/>
            <a:ext cx="630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Rockwell" panose="02060603020205020403" pitchFamily="18" charset="0"/>
              </a:rPr>
              <a:t>What network monitoring apps lack :</a:t>
            </a:r>
            <a:endParaRPr lang="ar-EG" dirty="0">
              <a:latin typeface="Rockwell" panose="020606030202050204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C38C6-D591-5699-ADC3-92DFC0D40FC8}"/>
              </a:ext>
            </a:extLst>
          </p:cNvPr>
          <p:cNvSpPr txBox="1"/>
          <p:nvPr/>
        </p:nvSpPr>
        <p:spPr>
          <a:xfrm>
            <a:off x="3536830" y="1747549"/>
            <a:ext cx="6303753" cy="423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50000"/>
              </a:lnSpc>
              <a:buSzPts val="1600"/>
              <a:buFont typeface="Symbol" panose="05050102010706020507" pitchFamily="18" charset="2"/>
              <a:buChar char=""/>
            </a:pPr>
            <a:r>
              <a:rPr lang="en-US" i="1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Easy to use and understand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250000"/>
              </a:lnSpc>
              <a:buSzPts val="1600"/>
              <a:buFont typeface="Symbol" panose="05050102010706020507" pitchFamily="18" charset="2"/>
              <a:buChar char=""/>
            </a:pPr>
            <a:r>
              <a:rPr lang="en-US" i="1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Support of multiple languages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250000"/>
              </a:lnSpc>
              <a:buSzPts val="1600"/>
              <a:buFont typeface="Symbol" panose="05050102010706020507" pitchFamily="18" charset="2"/>
              <a:buChar char=""/>
            </a:pPr>
            <a:r>
              <a:rPr lang="en-US" i="1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App that doesn’t require root privileges.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250000"/>
              </a:lnSpc>
              <a:buSzPts val="1600"/>
              <a:buFont typeface="Symbol" panose="05050102010706020507" pitchFamily="18" charset="2"/>
              <a:buChar char=""/>
            </a:pPr>
            <a:r>
              <a:rPr lang="en-US" i="1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All in one app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250000"/>
              </a:lnSpc>
              <a:spcAft>
                <a:spcPts val="800"/>
              </a:spcAft>
              <a:buSzPts val="1600"/>
              <a:buFont typeface="Symbol" panose="05050102010706020507" pitchFamily="18" charset="2"/>
              <a:buChar char=""/>
            </a:pPr>
            <a:r>
              <a:rPr lang="en-US" i="1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Open-source app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Free app available to everybody with no annoying ads.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BB3FF-2C19-31A4-FA54-79E46C1318F7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5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C21D161-E12E-8826-A337-3FD20DA90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31" y="2423979"/>
            <a:ext cx="2405351" cy="24053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4C9234-3150-C7CD-0583-DACE7CD304D5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04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FA4F87-118C-0850-FBA6-6FA22CCC5B36}"/>
              </a:ext>
            </a:extLst>
          </p:cNvPr>
          <p:cNvSpPr txBox="1"/>
          <p:nvPr/>
        </p:nvSpPr>
        <p:spPr>
          <a:xfrm>
            <a:off x="4821800" y="3076243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System Analysis</a:t>
            </a:r>
            <a:endParaRPr lang="ar-EG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824BE-6C97-5093-D698-24F253390B3C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43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3">
            <a:extLst>
              <a:ext uri="{FF2B5EF4-FFF2-40B4-BE49-F238E27FC236}">
                <a16:creationId xmlns:a16="http://schemas.microsoft.com/office/drawing/2014/main" id="{78A6D0A9-AA05-204B-E33F-4A1FD4019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5" b="21739"/>
          <a:stretch>
            <a:fillRect/>
          </a:stretch>
        </p:blipFill>
        <p:spPr bwMode="auto">
          <a:xfrm>
            <a:off x="6765819" y="1575339"/>
            <a:ext cx="2638411" cy="121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B4ED9FC2-E100-E0D6-3881-15DD7B17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036" y="384153"/>
            <a:ext cx="3855927" cy="80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28528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ar-EG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ar-EG" sz="3200" b="1" i="0" u="none" strike="noStrike" cap="none" normalizeH="0" baseline="0" dirty="0" bmk="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eam Information</a:t>
            </a:r>
            <a:endParaRPr kumimoji="0" lang="en-US" altLang="ar-EG" sz="6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9F217EDE-83BF-CD9A-CA74-ECD387AC6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129" y="1575339"/>
            <a:ext cx="2624052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EG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Team Name</a:t>
            </a:r>
            <a:endParaRPr kumimoji="0" lang="en-US" altLang="ar-EG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Fluteeks team</a:t>
            </a:r>
            <a:endParaRPr lang="en-US" altLang="ar-EG" sz="800" dirty="0"/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Derived from Flutter Geeks.</a:t>
            </a:r>
            <a:endParaRPr kumimoji="0" lang="en-US" altLang="ar-EG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7C606C14-370E-0739-AE9A-C85CCB3B6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768" y="24605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EG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Team Members</a:t>
            </a:r>
            <a:endParaRPr kumimoji="0" lang="en-US" altLang="ar-EG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Fluteeks team consists of 4 senior CSE students.</a:t>
            </a: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950D422-08B2-C544-13AB-22BD9DB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534138"/>
              </p:ext>
            </p:extLst>
          </p:nvPr>
        </p:nvGraphicFramePr>
        <p:xfrm>
          <a:off x="2787768" y="3195440"/>
          <a:ext cx="6616462" cy="122521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586266">
                  <a:extLst>
                    <a:ext uri="{9D8B030D-6E8A-4147-A177-3AD203B41FA5}">
                      <a16:colId xmlns:a16="http://schemas.microsoft.com/office/drawing/2014/main" val="1082588100"/>
                    </a:ext>
                  </a:extLst>
                </a:gridCol>
                <a:gridCol w="1175515">
                  <a:extLst>
                    <a:ext uri="{9D8B030D-6E8A-4147-A177-3AD203B41FA5}">
                      <a16:colId xmlns:a16="http://schemas.microsoft.com/office/drawing/2014/main" val="3523445819"/>
                    </a:ext>
                  </a:extLst>
                </a:gridCol>
                <a:gridCol w="1854681">
                  <a:extLst>
                    <a:ext uri="{9D8B030D-6E8A-4147-A177-3AD203B41FA5}">
                      <a16:colId xmlns:a16="http://schemas.microsoft.com/office/drawing/2014/main" val="1043900099"/>
                    </a:ext>
                  </a:extLst>
                </a:gridCol>
              </a:tblGrid>
              <a:tr h="245042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Name</a:t>
                      </a:r>
                      <a:endParaRPr lang="en-US" sz="1200" kern="100" dirty="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Section</a:t>
                      </a:r>
                      <a:endParaRPr lang="en-US" sz="1200" kern="100" dirty="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Acad. Num.</a:t>
                      </a:r>
                      <a:endParaRPr lang="en-US" sz="1200" kern="10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50969"/>
                  </a:ext>
                </a:extLst>
              </a:tr>
              <a:tr h="245042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Aya Islam Gaber Allam</a:t>
                      </a:r>
                      <a:endParaRPr lang="en-US" sz="1200" kern="100" dirty="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en-US" sz="1200" kern="100" dirty="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1800073</a:t>
                      </a:r>
                      <a:endParaRPr lang="en-US" sz="1200" kern="10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7766491"/>
                  </a:ext>
                </a:extLst>
              </a:tr>
              <a:tr h="245042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Amira Sami Saad Omar</a:t>
                      </a:r>
                      <a:endParaRPr lang="en-US" sz="1200" kern="100" dirty="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1700067</a:t>
                      </a:r>
                      <a:endParaRPr lang="en-US" sz="1200" kern="10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739073"/>
                  </a:ext>
                </a:extLst>
              </a:tr>
              <a:tr h="245042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Ahmed Hosny Salah</a:t>
                      </a:r>
                      <a:r>
                        <a:rPr lang="en-US" sz="1100" kern="1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</a:rPr>
                        <a:t>Ahmed</a:t>
                      </a:r>
                      <a:endParaRPr lang="en-US" sz="1200" kern="10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1600432</a:t>
                      </a:r>
                      <a:endParaRPr lang="en-US" sz="1200" kern="10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0429567"/>
                  </a:ext>
                </a:extLst>
              </a:tr>
              <a:tr h="245042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Mahmoud Nasser </a:t>
                      </a:r>
                      <a:r>
                        <a:rPr lang="en-US" sz="1200" kern="100" dirty="0" err="1">
                          <a:effectLst/>
                        </a:rPr>
                        <a:t>Elsayed</a:t>
                      </a:r>
                      <a:r>
                        <a:rPr lang="en-US" sz="1200" kern="100" dirty="0">
                          <a:effectLst/>
                        </a:rPr>
                        <a:t> Mansour  ( Leader 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</a:t>
                      </a:r>
                      <a:endParaRPr lang="en-US" sz="1200" kern="100" dirty="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1700245</a:t>
                      </a:r>
                      <a:endParaRPr lang="en-US" sz="1200" kern="100" dirty="0">
                        <a:effectLst/>
                        <a:latin typeface="Rockwell" panose="02060603020205020403" pitchFamily="18" charset="0"/>
                        <a:ea typeface="Rockwell" panose="02060603020205020403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39289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49CBAFD-1318-8904-34EC-99A448B2D17D}"/>
              </a:ext>
            </a:extLst>
          </p:cNvPr>
          <p:cNvSpPr txBox="1"/>
          <p:nvPr/>
        </p:nvSpPr>
        <p:spPr>
          <a:xfrm>
            <a:off x="2326129" y="4698313"/>
            <a:ext cx="7488314" cy="1477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Supervisor</a:t>
            </a:r>
            <a:endParaRPr lang="en-US" sz="1600" kern="100" dirty="0">
              <a:effectLst/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	Dr. Sonia Hashish</a:t>
            </a:r>
          </a:p>
          <a:p>
            <a:br>
              <a:rPr lang="en-US" sz="18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</a:b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26194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F2F20-BCDB-6630-35D7-FB3FD40D1B8B}"/>
              </a:ext>
            </a:extLst>
          </p:cNvPr>
          <p:cNvSpPr txBox="1"/>
          <p:nvPr/>
        </p:nvSpPr>
        <p:spPr>
          <a:xfrm>
            <a:off x="3329795" y="195364"/>
            <a:ext cx="866029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Rockwell" panose="02060603020205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Rockwell" panose="02060603020205020403" pitchFamily="18" charset="0"/>
              </a:rPr>
              <a:t>System Requirements</a:t>
            </a:r>
          </a:p>
          <a:p>
            <a:r>
              <a:rPr lang="en-US" sz="2400" dirty="0">
                <a:latin typeface="Rockwell" panose="02060603020205020403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System User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Functional &amp; Data Requirements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Rockwell" panose="02060603020205020403" pitchFamily="18" charset="0"/>
              </a:rPr>
              <a:t>Use Cases</a:t>
            </a:r>
          </a:p>
          <a:p>
            <a:endParaRPr lang="en-US" sz="2400" dirty="0">
              <a:latin typeface="Rockwell" panose="02060603020205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Use Case diagram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Use Case Scenario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8A06F-7BD8-D7B5-DBD5-377C85591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943" y="2812271"/>
            <a:ext cx="4363412" cy="366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8B4BCC-E795-59AB-35EF-7F4C7DCF8F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26328" r="28346" b="34632"/>
          <a:stretch/>
        </p:blipFill>
        <p:spPr>
          <a:xfrm>
            <a:off x="3296532" y="4153598"/>
            <a:ext cx="4522251" cy="2509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A6DFE-A954-E6D4-2BE5-3CB9CA66A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91" y="385271"/>
            <a:ext cx="1849713" cy="1849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0419F8-D606-AE47-0BD0-39CA7D651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75" y="385271"/>
            <a:ext cx="1947112" cy="1849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B47F5B-4D64-6160-FC03-B53648C2E9B6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90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31A5687-A7A7-D05C-5BC8-E563B7AA1C46}"/>
              </a:ext>
            </a:extLst>
          </p:cNvPr>
          <p:cNvSpPr txBox="1"/>
          <p:nvPr/>
        </p:nvSpPr>
        <p:spPr>
          <a:xfrm>
            <a:off x="3467818" y="152695"/>
            <a:ext cx="81103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Rockwell" panose="02060603020205020403" pitchFamily="18" charset="0"/>
              </a:rPr>
              <a:t>Non-functional requirements</a:t>
            </a:r>
          </a:p>
          <a:p>
            <a:endParaRPr lang="en-US" sz="2400" dirty="0">
              <a:latin typeface="Rockwell" panose="02060603020205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Look and feel requirements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Security requirements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Privacy requirements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Portability requirements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Availability requirements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692BCF-40F5-48CA-D524-EB0B3238F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540" y="14382"/>
            <a:ext cx="3232460" cy="2154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6B5C2-BBFA-BBC8-5469-ECB3FEF3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3" b="27358"/>
          <a:stretch/>
        </p:blipFill>
        <p:spPr>
          <a:xfrm>
            <a:off x="6867020" y="1442326"/>
            <a:ext cx="2200932" cy="1625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9B0A7-8303-5D05-4926-9C2B4B608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142" y="2328534"/>
            <a:ext cx="2200932" cy="2200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6CAFC5-C4C4-19DF-F187-B7E55D035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47" y="3246783"/>
            <a:ext cx="2723869" cy="22009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8C5538-1704-20D6-F8CA-A727036D3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746" y="4701435"/>
            <a:ext cx="1861723" cy="1864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B148D0-08DB-551D-F861-BB2A79E562C5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2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4867520" y="3076243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Features </a:t>
            </a:r>
            <a:r>
              <a:rPr lang="en-US" sz="4000" b="1" kern="100" dirty="0">
                <a:solidFill>
                  <a:srgbClr val="000000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Illustration</a:t>
            </a:r>
            <a:endParaRPr lang="en-US" sz="4000" b="1" kern="100" dirty="0">
              <a:solidFill>
                <a:srgbClr val="000000"/>
              </a:solidFill>
              <a:effectLst/>
              <a:latin typeface="Rockwell" panose="02060603020205020403" pitchFamily="18" charset="0"/>
              <a:ea typeface="Times New Roman" panose="02020603050405020304" pitchFamily="18" charset="0"/>
              <a:cs typeface="Rockwell" panose="02060603020205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12FE6-FFB7-7733-02D2-FD6B1739BB70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168050" y="476327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Features </a:t>
            </a:r>
            <a:r>
              <a:rPr lang="en-US" sz="3200" b="1" kern="100" dirty="0">
                <a:solidFill>
                  <a:srgbClr val="000000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Illustration</a:t>
            </a:r>
            <a:endParaRPr lang="en-US" sz="3200" b="1" kern="100" dirty="0">
              <a:solidFill>
                <a:srgbClr val="000000"/>
              </a:solidFill>
              <a:effectLst/>
              <a:latin typeface="Rockwell" panose="02060603020205020403" pitchFamily="18" charset="0"/>
              <a:ea typeface="Times New Roman" panose="02020603050405020304" pitchFamily="18" charset="0"/>
              <a:cs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98EE5-FAE8-889F-AD67-E9A14221A77D}"/>
              </a:ext>
            </a:extLst>
          </p:cNvPr>
          <p:cNvSpPr txBox="1"/>
          <p:nvPr/>
        </p:nvSpPr>
        <p:spPr>
          <a:xfrm>
            <a:off x="3179430" y="1227761"/>
            <a:ext cx="2170594" cy="492449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Connection Info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Lan Scanning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Speed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Ping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DNS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Data Usage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7BB51-570A-ED23-03DD-39C1CB01FAD3}"/>
              </a:ext>
            </a:extLst>
          </p:cNvPr>
          <p:cNvCxnSpPr>
            <a:cxnSpLocks/>
          </p:cNvCxnSpPr>
          <p:nvPr/>
        </p:nvCxnSpPr>
        <p:spPr>
          <a:xfrm>
            <a:off x="5449824" y="1101060"/>
            <a:ext cx="0" cy="5756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C7C090-E1E2-3B48-9593-45CF9DCDE794}"/>
              </a:ext>
            </a:extLst>
          </p:cNvPr>
          <p:cNvCxnSpPr/>
          <p:nvPr/>
        </p:nvCxnSpPr>
        <p:spPr>
          <a:xfrm>
            <a:off x="3079630" y="1101060"/>
            <a:ext cx="9023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DE6026-8614-D0EF-B000-1497A99CCF12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7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168050" y="476327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Features </a:t>
            </a:r>
            <a:r>
              <a:rPr lang="en-US" sz="3200" b="1" kern="100" dirty="0">
                <a:solidFill>
                  <a:srgbClr val="000000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Illustration</a:t>
            </a:r>
            <a:endParaRPr lang="en-US" sz="3200" b="1" kern="100" dirty="0">
              <a:solidFill>
                <a:srgbClr val="000000"/>
              </a:solidFill>
              <a:effectLst/>
              <a:latin typeface="Rockwell" panose="02060603020205020403" pitchFamily="18" charset="0"/>
              <a:ea typeface="Times New Roman" panose="02020603050405020304" pitchFamily="18" charset="0"/>
              <a:cs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98EE5-FAE8-889F-AD67-E9A14221A77D}"/>
              </a:ext>
            </a:extLst>
          </p:cNvPr>
          <p:cNvSpPr txBox="1"/>
          <p:nvPr/>
        </p:nvSpPr>
        <p:spPr>
          <a:xfrm>
            <a:off x="3179430" y="1227761"/>
            <a:ext cx="2170594" cy="492449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Connection Info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Lan Scanning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Speed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Ping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DNS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Data Usage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7BB51-570A-ED23-03DD-39C1CB01FAD3}"/>
              </a:ext>
            </a:extLst>
          </p:cNvPr>
          <p:cNvCxnSpPr>
            <a:cxnSpLocks/>
          </p:cNvCxnSpPr>
          <p:nvPr/>
        </p:nvCxnSpPr>
        <p:spPr>
          <a:xfrm>
            <a:off x="5449824" y="1101060"/>
            <a:ext cx="0" cy="5756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C7C090-E1E2-3B48-9593-45CF9DCDE794}"/>
              </a:ext>
            </a:extLst>
          </p:cNvPr>
          <p:cNvCxnSpPr/>
          <p:nvPr/>
        </p:nvCxnSpPr>
        <p:spPr>
          <a:xfrm>
            <a:off x="3079630" y="1101060"/>
            <a:ext cx="9023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63FB765-BA7D-866D-C62F-EFDC49D670D9}"/>
              </a:ext>
            </a:extLst>
          </p:cNvPr>
          <p:cNvSpPr/>
          <p:nvPr/>
        </p:nvSpPr>
        <p:spPr>
          <a:xfrm>
            <a:off x="6215331" y="2203704"/>
            <a:ext cx="1283178" cy="9575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Application</a:t>
            </a:r>
            <a:endParaRPr lang="ar-E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965ED-CB9A-60BF-7A72-C897256DE191}"/>
              </a:ext>
            </a:extLst>
          </p:cNvPr>
          <p:cNvSpPr txBox="1"/>
          <p:nvPr/>
        </p:nvSpPr>
        <p:spPr>
          <a:xfrm>
            <a:off x="5780418" y="3796769"/>
            <a:ext cx="63231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WI-FI connection Information</a:t>
            </a:r>
          </a:p>
          <a:p>
            <a:r>
              <a:rPr lang="en-US" dirty="0">
                <a:latin typeface="Rockwell" panose="02060603020205020403" pitchFamily="18" charset="0"/>
              </a:rPr>
              <a:t>	Require :  Location Permission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Mobile Data Information</a:t>
            </a:r>
          </a:p>
          <a:p>
            <a:r>
              <a:rPr lang="en-US" dirty="0">
                <a:latin typeface="Rockwell" panose="02060603020205020403" pitchFamily="18" charset="0"/>
              </a:rPr>
              <a:t>	Require :  Phone Permission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44D050-6035-44B2-9E2E-3E9820538D46}"/>
              </a:ext>
            </a:extLst>
          </p:cNvPr>
          <p:cNvSpPr/>
          <p:nvPr/>
        </p:nvSpPr>
        <p:spPr>
          <a:xfrm>
            <a:off x="8860769" y="2249698"/>
            <a:ext cx="1283178" cy="9575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Mobile System</a:t>
            </a:r>
            <a:endParaRPr lang="ar-EG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3C3AE1-63C1-BF5E-F401-090DAD2703F1}"/>
              </a:ext>
            </a:extLst>
          </p:cNvPr>
          <p:cNvCxnSpPr>
            <a:cxnSpLocks/>
          </p:cNvCxnSpPr>
          <p:nvPr/>
        </p:nvCxnSpPr>
        <p:spPr>
          <a:xfrm>
            <a:off x="7494916" y="2411046"/>
            <a:ext cx="1365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695F3-135B-AED2-BF25-57680D81D4DB}"/>
              </a:ext>
            </a:extLst>
          </p:cNvPr>
          <p:cNvCxnSpPr>
            <a:cxnSpLocks/>
          </p:cNvCxnSpPr>
          <p:nvPr/>
        </p:nvCxnSpPr>
        <p:spPr>
          <a:xfrm flipH="1">
            <a:off x="7494916" y="2959654"/>
            <a:ext cx="1365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AD85EAB-0E6C-4A71-C309-D677A8BA5424}"/>
              </a:ext>
            </a:extLst>
          </p:cNvPr>
          <p:cNvSpPr txBox="1"/>
          <p:nvPr/>
        </p:nvSpPr>
        <p:spPr>
          <a:xfrm>
            <a:off x="7557632" y="2105785"/>
            <a:ext cx="114364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latin typeface="Rockwell" panose="02060603020205020403" pitchFamily="18" charset="0"/>
              </a:rPr>
              <a:t>ask for data</a:t>
            </a:r>
            <a:endParaRPr lang="ar-EG" sz="1400" dirty="0">
              <a:latin typeface="Rockwell" panose="02060603020205020403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B70998-7388-6D2E-0CF2-08444D891550}"/>
              </a:ext>
            </a:extLst>
          </p:cNvPr>
          <p:cNvSpPr txBox="1"/>
          <p:nvPr/>
        </p:nvSpPr>
        <p:spPr>
          <a:xfrm>
            <a:off x="10462319" y="2466853"/>
            <a:ext cx="108985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400" dirty="0">
                <a:latin typeface="Rockwell" panose="02060603020205020403" pitchFamily="18" charset="0"/>
              </a:rPr>
              <a:t>Check </a:t>
            </a:r>
          </a:p>
          <a:p>
            <a:pPr algn="ctr"/>
            <a:r>
              <a:rPr lang="en-US" sz="1400" dirty="0">
                <a:latin typeface="Rockwell" panose="02060603020205020403" pitchFamily="18" charset="0"/>
              </a:rPr>
              <a:t>Permission</a:t>
            </a:r>
            <a:endParaRPr lang="ar-EG" sz="1400" dirty="0">
              <a:latin typeface="Rockwell" panose="02060603020205020403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287542-F5BE-AFFE-4B4F-0C68E63F51E3}"/>
              </a:ext>
            </a:extLst>
          </p:cNvPr>
          <p:cNvSpPr txBox="1"/>
          <p:nvPr/>
        </p:nvSpPr>
        <p:spPr>
          <a:xfrm>
            <a:off x="7606019" y="2945445"/>
            <a:ext cx="109318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latin typeface="Rockwell" panose="02060603020205020403" pitchFamily="18" charset="0"/>
              </a:rPr>
              <a:t>return data</a:t>
            </a:r>
            <a:endParaRPr lang="ar-EG" sz="1400" dirty="0">
              <a:latin typeface="Rockwell" panose="02060603020205020403" pitchFamily="18" charset="0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0009E095-6FAF-D257-54FE-E0E21B271CA7}"/>
              </a:ext>
            </a:extLst>
          </p:cNvPr>
          <p:cNvSpPr/>
          <p:nvPr/>
        </p:nvSpPr>
        <p:spPr>
          <a:xfrm>
            <a:off x="9818389" y="2411046"/>
            <a:ext cx="643930" cy="548605"/>
          </a:xfrm>
          <a:prstGeom prst="arc">
            <a:avLst>
              <a:gd name="adj1" fmla="val 16200000"/>
              <a:gd name="adj2" fmla="val 535205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2627FD-CF84-3260-C4E2-A24C431ABDF4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81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uiExpand="1" build="p"/>
      <p:bldP spid="17" grpId="0" animBg="1"/>
      <p:bldP spid="47" grpId="0"/>
      <p:bldP spid="48" grpId="0"/>
      <p:bldP spid="49" grpId="0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168050" y="476327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Features </a:t>
            </a:r>
            <a:r>
              <a:rPr lang="en-US" sz="3200" b="1" kern="100" dirty="0">
                <a:solidFill>
                  <a:srgbClr val="000000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Illustration</a:t>
            </a:r>
            <a:endParaRPr lang="en-US" sz="3200" b="1" kern="100" dirty="0">
              <a:solidFill>
                <a:srgbClr val="000000"/>
              </a:solidFill>
              <a:effectLst/>
              <a:latin typeface="Rockwell" panose="02060603020205020403" pitchFamily="18" charset="0"/>
              <a:ea typeface="Times New Roman" panose="02020603050405020304" pitchFamily="18" charset="0"/>
              <a:cs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98EE5-FAE8-889F-AD67-E9A14221A77D}"/>
              </a:ext>
            </a:extLst>
          </p:cNvPr>
          <p:cNvSpPr txBox="1"/>
          <p:nvPr/>
        </p:nvSpPr>
        <p:spPr>
          <a:xfrm>
            <a:off x="3179430" y="1227761"/>
            <a:ext cx="2170594" cy="492449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Connection Info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Lan Scanning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Speed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Ping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DNS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Data Usage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7BB51-570A-ED23-03DD-39C1CB01FAD3}"/>
              </a:ext>
            </a:extLst>
          </p:cNvPr>
          <p:cNvCxnSpPr>
            <a:cxnSpLocks/>
          </p:cNvCxnSpPr>
          <p:nvPr/>
        </p:nvCxnSpPr>
        <p:spPr>
          <a:xfrm>
            <a:off x="5449824" y="1101060"/>
            <a:ext cx="0" cy="5756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C7C090-E1E2-3B48-9593-45CF9DCDE794}"/>
              </a:ext>
            </a:extLst>
          </p:cNvPr>
          <p:cNvCxnSpPr/>
          <p:nvPr/>
        </p:nvCxnSpPr>
        <p:spPr>
          <a:xfrm>
            <a:off x="3079630" y="1101060"/>
            <a:ext cx="9023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9A2AD11-FB31-CC4A-C87A-95F8CC3FD68F}"/>
              </a:ext>
            </a:extLst>
          </p:cNvPr>
          <p:cNvSpPr/>
          <p:nvPr/>
        </p:nvSpPr>
        <p:spPr>
          <a:xfrm>
            <a:off x="7940050" y="3777152"/>
            <a:ext cx="1415516" cy="83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Application </a:t>
            </a:r>
            <a:endParaRPr lang="ar-EG" dirty="0">
              <a:latin typeface="Rockwell" panose="020606030202050204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F4111-9D56-C24D-670F-EFF1617E7013}"/>
              </a:ext>
            </a:extLst>
          </p:cNvPr>
          <p:cNvSpPr/>
          <p:nvPr/>
        </p:nvSpPr>
        <p:spPr>
          <a:xfrm>
            <a:off x="5664056" y="3777152"/>
            <a:ext cx="1255316" cy="83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Mobile System</a:t>
            </a:r>
            <a:endParaRPr lang="ar-EG" dirty="0">
              <a:latin typeface="Rockwell" panose="020606030202050204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D95223-E7ED-5B74-58D2-7896A1C16784}"/>
              </a:ext>
            </a:extLst>
          </p:cNvPr>
          <p:cNvCxnSpPr>
            <a:cxnSpLocks/>
          </p:cNvCxnSpPr>
          <p:nvPr/>
        </p:nvCxnSpPr>
        <p:spPr>
          <a:xfrm flipH="1">
            <a:off x="6919372" y="3987465"/>
            <a:ext cx="997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E1599D-6E90-95D5-A65B-E926F9A60C4B}"/>
              </a:ext>
            </a:extLst>
          </p:cNvPr>
          <p:cNvCxnSpPr>
            <a:cxnSpLocks/>
          </p:cNvCxnSpPr>
          <p:nvPr/>
        </p:nvCxnSpPr>
        <p:spPr>
          <a:xfrm>
            <a:off x="6919372" y="4417233"/>
            <a:ext cx="997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4CCF55F-670E-61E3-678A-5101D6048871}"/>
              </a:ext>
            </a:extLst>
          </p:cNvPr>
          <p:cNvSpPr/>
          <p:nvPr/>
        </p:nvSpPr>
        <p:spPr>
          <a:xfrm>
            <a:off x="10622739" y="3777152"/>
            <a:ext cx="1255316" cy="83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All Network address</a:t>
            </a:r>
            <a:endParaRPr lang="ar-EG" dirty="0">
              <a:latin typeface="Rockwell" panose="02060603020205020403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6816AC-67DD-DD66-6B21-7A0644C8D0FA}"/>
              </a:ext>
            </a:extLst>
          </p:cNvPr>
          <p:cNvCxnSpPr>
            <a:cxnSpLocks/>
          </p:cNvCxnSpPr>
          <p:nvPr/>
        </p:nvCxnSpPr>
        <p:spPr>
          <a:xfrm flipH="1">
            <a:off x="9355566" y="4449190"/>
            <a:ext cx="1267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54931-8C93-3005-BFA6-9B39D3469B16}"/>
              </a:ext>
            </a:extLst>
          </p:cNvPr>
          <p:cNvCxnSpPr>
            <a:cxnSpLocks/>
          </p:cNvCxnSpPr>
          <p:nvPr/>
        </p:nvCxnSpPr>
        <p:spPr>
          <a:xfrm>
            <a:off x="9355566" y="3975271"/>
            <a:ext cx="1267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70CCDE-27AC-8FB9-C882-963BAD071E90}"/>
              </a:ext>
            </a:extLst>
          </p:cNvPr>
          <p:cNvSpPr txBox="1"/>
          <p:nvPr/>
        </p:nvSpPr>
        <p:spPr>
          <a:xfrm>
            <a:off x="6972906" y="3738255"/>
            <a:ext cx="999376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400" dirty="0">
                <a:latin typeface="Rockwell" panose="02060603020205020403" pitchFamily="18" charset="0"/>
              </a:rPr>
              <a:t>ask for </a:t>
            </a:r>
          </a:p>
          <a:p>
            <a:pPr algn="ctr"/>
            <a:r>
              <a:rPr lang="en-US" sz="1400" dirty="0">
                <a:latin typeface="Rockwell" panose="02060603020205020403" pitchFamily="18" charset="0"/>
              </a:rPr>
              <a:t>WI-FI info</a:t>
            </a:r>
            <a:endParaRPr lang="ar-EG" sz="1400" dirty="0">
              <a:latin typeface="Rockwell" panose="020606030202050204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1FFD-23C7-46FE-7D8F-C8BC0982EAF5}"/>
              </a:ext>
            </a:extLst>
          </p:cNvPr>
          <p:cNvSpPr txBox="1"/>
          <p:nvPr/>
        </p:nvSpPr>
        <p:spPr>
          <a:xfrm>
            <a:off x="6871309" y="4356796"/>
            <a:ext cx="109318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400" dirty="0">
                <a:latin typeface="Rockwell" panose="02060603020205020403" pitchFamily="18" charset="0"/>
              </a:rPr>
              <a:t>return data</a:t>
            </a:r>
            <a:endParaRPr lang="ar-EG" sz="1400" dirty="0">
              <a:latin typeface="Rockwell" panose="020606030202050204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E18ED-EF10-6D34-62A1-A941080AAEF0}"/>
              </a:ext>
            </a:extLst>
          </p:cNvPr>
          <p:cNvSpPr txBox="1"/>
          <p:nvPr/>
        </p:nvSpPr>
        <p:spPr>
          <a:xfrm>
            <a:off x="9712792" y="3713661"/>
            <a:ext cx="56457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400" dirty="0">
                <a:latin typeface="Rockwell" panose="02060603020205020403" pitchFamily="18" charset="0"/>
              </a:rPr>
              <a:t>ping</a:t>
            </a:r>
            <a:endParaRPr lang="ar-EG" sz="1400" dirty="0">
              <a:latin typeface="Rockwell" panose="020606030202050204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DC6C2-3111-7C2A-F28C-E94B6F394BCB}"/>
              </a:ext>
            </a:extLst>
          </p:cNvPr>
          <p:cNvSpPr txBox="1"/>
          <p:nvPr/>
        </p:nvSpPr>
        <p:spPr>
          <a:xfrm>
            <a:off x="9281395" y="4171011"/>
            <a:ext cx="1415516" cy="4924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400" dirty="0">
                <a:latin typeface="Rockwell" panose="02060603020205020403" pitchFamily="18" charset="0"/>
              </a:rPr>
              <a:t>connected </a:t>
            </a:r>
          </a:p>
          <a:p>
            <a:pPr algn="ctr"/>
            <a:r>
              <a:rPr lang="en-US" sz="1200" dirty="0">
                <a:latin typeface="Rockwell" panose="02060603020205020403" pitchFamily="18" charset="0"/>
              </a:rPr>
              <a:t>devices response</a:t>
            </a:r>
            <a:endParaRPr lang="ar-EG" sz="1200" dirty="0">
              <a:latin typeface="Rockwell" panose="020606030202050204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38FDAF-43EF-E10F-2673-8C5E1315DE72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0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7" grpId="0" animBg="1"/>
      <p:bldP spid="28" grpId="0"/>
      <p:bldP spid="29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168050" y="476327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Features </a:t>
            </a:r>
            <a:r>
              <a:rPr lang="en-US" sz="3200" b="1" kern="100" dirty="0">
                <a:solidFill>
                  <a:srgbClr val="000000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Illustration</a:t>
            </a:r>
            <a:endParaRPr lang="en-US" sz="3200" b="1" kern="100" dirty="0">
              <a:solidFill>
                <a:srgbClr val="000000"/>
              </a:solidFill>
              <a:effectLst/>
              <a:latin typeface="Rockwell" panose="02060603020205020403" pitchFamily="18" charset="0"/>
              <a:ea typeface="Times New Roman" panose="02020603050405020304" pitchFamily="18" charset="0"/>
              <a:cs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98EE5-FAE8-889F-AD67-E9A14221A77D}"/>
              </a:ext>
            </a:extLst>
          </p:cNvPr>
          <p:cNvSpPr txBox="1"/>
          <p:nvPr/>
        </p:nvSpPr>
        <p:spPr>
          <a:xfrm>
            <a:off x="3179430" y="1227761"/>
            <a:ext cx="2170594" cy="492449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Connection Info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Lan Scanning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Speed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Ping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DNS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Data Usage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7BB51-570A-ED23-03DD-39C1CB01FAD3}"/>
              </a:ext>
            </a:extLst>
          </p:cNvPr>
          <p:cNvCxnSpPr>
            <a:cxnSpLocks/>
          </p:cNvCxnSpPr>
          <p:nvPr/>
        </p:nvCxnSpPr>
        <p:spPr>
          <a:xfrm>
            <a:off x="5449824" y="1101060"/>
            <a:ext cx="0" cy="5756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C7C090-E1E2-3B48-9593-45CF9DCDE794}"/>
              </a:ext>
            </a:extLst>
          </p:cNvPr>
          <p:cNvCxnSpPr/>
          <p:nvPr/>
        </p:nvCxnSpPr>
        <p:spPr>
          <a:xfrm>
            <a:off x="3079630" y="1101060"/>
            <a:ext cx="9023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A5DD28E-9944-FD51-8889-18D91C0FB8A0}"/>
              </a:ext>
            </a:extLst>
          </p:cNvPr>
          <p:cNvSpPr/>
          <p:nvPr/>
        </p:nvSpPr>
        <p:spPr>
          <a:xfrm>
            <a:off x="7403496" y="2559610"/>
            <a:ext cx="1027472" cy="3045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Mobile</a:t>
            </a:r>
            <a:endParaRPr lang="ar-EG" dirty="0">
              <a:latin typeface="Rockwell" panose="020606030202050204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BECA5-D7C1-BA67-3C8A-315A8F84909E}"/>
              </a:ext>
            </a:extLst>
          </p:cNvPr>
          <p:cNvSpPr/>
          <p:nvPr/>
        </p:nvSpPr>
        <p:spPr>
          <a:xfrm>
            <a:off x="10438886" y="2559610"/>
            <a:ext cx="914400" cy="3045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File Server</a:t>
            </a:r>
            <a:endParaRPr lang="ar-EG" dirty="0">
              <a:latin typeface="Rockwell" panose="020606030202050204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DA692-8FEE-77BB-284B-37BD4042BA9D}"/>
              </a:ext>
            </a:extLst>
          </p:cNvPr>
          <p:cNvCxnSpPr/>
          <p:nvPr/>
        </p:nvCxnSpPr>
        <p:spPr>
          <a:xfrm>
            <a:off x="8430968" y="2788211"/>
            <a:ext cx="200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63035D-82C4-C295-F1A4-BE7BE271F1A2}"/>
              </a:ext>
            </a:extLst>
          </p:cNvPr>
          <p:cNvSpPr txBox="1"/>
          <p:nvPr/>
        </p:nvSpPr>
        <p:spPr>
          <a:xfrm>
            <a:off x="8472514" y="2480434"/>
            <a:ext cx="196637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latin typeface="Rockwell" panose="02060603020205020403" pitchFamily="18" charset="0"/>
              </a:rPr>
              <a:t>request download file</a:t>
            </a:r>
            <a:endParaRPr lang="ar-EG" sz="1400" dirty="0">
              <a:latin typeface="Rockwell" panose="02060603020205020403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96A874-DB51-3322-572D-1D0D7F2EFBF3}"/>
              </a:ext>
            </a:extLst>
          </p:cNvPr>
          <p:cNvCxnSpPr/>
          <p:nvPr/>
        </p:nvCxnSpPr>
        <p:spPr>
          <a:xfrm flipH="1">
            <a:off x="8430968" y="3219503"/>
            <a:ext cx="200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0FEBFC-929B-90FF-EECF-9E79DC88C760}"/>
              </a:ext>
            </a:extLst>
          </p:cNvPr>
          <p:cNvSpPr txBox="1"/>
          <p:nvPr/>
        </p:nvSpPr>
        <p:spPr>
          <a:xfrm>
            <a:off x="8989067" y="2942099"/>
            <a:ext cx="891719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latin typeface="Rockwell" panose="02060603020205020403" pitchFamily="18" charset="0"/>
              </a:rPr>
              <a:t>send file</a:t>
            </a:r>
            <a:endParaRPr lang="ar-EG" sz="1400" dirty="0">
              <a:latin typeface="Rockwell" panose="02060603020205020403" pitchFamily="18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AC62D0F8-3243-FC29-E961-35E395606CC9}"/>
              </a:ext>
            </a:extLst>
          </p:cNvPr>
          <p:cNvSpPr/>
          <p:nvPr/>
        </p:nvSpPr>
        <p:spPr>
          <a:xfrm flipH="1">
            <a:off x="7081531" y="3261961"/>
            <a:ext cx="643930" cy="548605"/>
          </a:xfrm>
          <a:prstGeom prst="arc">
            <a:avLst>
              <a:gd name="adj1" fmla="val 16200000"/>
              <a:gd name="adj2" fmla="val 535205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BB87F-EF10-271F-10CB-45F386EF7297}"/>
              </a:ext>
            </a:extLst>
          </p:cNvPr>
          <p:cNvSpPr txBox="1"/>
          <p:nvPr/>
        </p:nvSpPr>
        <p:spPr>
          <a:xfrm>
            <a:off x="6109388" y="3153164"/>
            <a:ext cx="102747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latin typeface="Rockwell" panose="02060603020205020403" pitchFamily="18" charset="0"/>
              </a:rPr>
              <a:t>calculate download speed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39C51E-6B02-1D5C-32B9-DE40CE2277C5}"/>
              </a:ext>
            </a:extLst>
          </p:cNvPr>
          <p:cNvCxnSpPr/>
          <p:nvPr/>
        </p:nvCxnSpPr>
        <p:spPr>
          <a:xfrm>
            <a:off x="8410195" y="4265398"/>
            <a:ext cx="200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3D4779E-6665-6AFC-73B4-70BC40A9831A}"/>
              </a:ext>
            </a:extLst>
          </p:cNvPr>
          <p:cNvSpPr txBox="1"/>
          <p:nvPr/>
        </p:nvSpPr>
        <p:spPr>
          <a:xfrm>
            <a:off x="8921676" y="3957621"/>
            <a:ext cx="1068049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latin typeface="Rockwell" panose="02060603020205020403" pitchFamily="18" charset="0"/>
              </a:rPr>
              <a:t>upload file</a:t>
            </a:r>
            <a:endParaRPr lang="ar-EG" sz="1400" dirty="0">
              <a:latin typeface="Rockwell" panose="02060603020205020403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89C002-B56D-2379-00BA-BC399B1005C8}"/>
              </a:ext>
            </a:extLst>
          </p:cNvPr>
          <p:cNvCxnSpPr/>
          <p:nvPr/>
        </p:nvCxnSpPr>
        <p:spPr>
          <a:xfrm flipH="1">
            <a:off x="8410195" y="4696690"/>
            <a:ext cx="200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BE435B-9E60-8669-BBB2-60C7E4CF4B46}"/>
              </a:ext>
            </a:extLst>
          </p:cNvPr>
          <p:cNvSpPr txBox="1"/>
          <p:nvPr/>
        </p:nvSpPr>
        <p:spPr>
          <a:xfrm>
            <a:off x="8501176" y="4419285"/>
            <a:ext cx="1909049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latin typeface="Rockwell" panose="02060603020205020403" pitchFamily="18" charset="0"/>
              </a:rPr>
              <a:t>acknowledge upload</a:t>
            </a:r>
            <a:endParaRPr lang="ar-EG" sz="1400" dirty="0">
              <a:latin typeface="Rockwell" panose="02060603020205020403" pitchFamily="18" charset="0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F1AFEE97-F2C9-DB8F-C68C-C7BF07EF634C}"/>
              </a:ext>
            </a:extLst>
          </p:cNvPr>
          <p:cNvSpPr/>
          <p:nvPr/>
        </p:nvSpPr>
        <p:spPr>
          <a:xfrm flipH="1">
            <a:off x="7068143" y="4671439"/>
            <a:ext cx="643930" cy="548605"/>
          </a:xfrm>
          <a:prstGeom prst="arc">
            <a:avLst>
              <a:gd name="adj1" fmla="val 16200000"/>
              <a:gd name="adj2" fmla="val 535205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49A38C-7F3D-4814-CF03-69BE2107CA44}"/>
              </a:ext>
            </a:extLst>
          </p:cNvPr>
          <p:cNvSpPr txBox="1"/>
          <p:nvPr/>
        </p:nvSpPr>
        <p:spPr>
          <a:xfrm>
            <a:off x="6096000" y="4562642"/>
            <a:ext cx="102747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latin typeface="Rockwell" panose="02060603020205020403" pitchFamily="18" charset="0"/>
              </a:rPr>
              <a:t>calculate upload speed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40D514-479C-8B6F-244C-414ECD274B58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099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/>
      <p:bldP spid="18" grpId="0"/>
      <p:bldP spid="19" grpId="0" animBg="1"/>
      <p:bldP spid="20" grpId="0"/>
      <p:bldP spid="22" grpId="0"/>
      <p:bldP spid="24" grpId="0"/>
      <p:bldP spid="25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168050" y="476327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Features </a:t>
            </a:r>
            <a:r>
              <a:rPr lang="en-US" sz="3200" b="1" kern="100" dirty="0">
                <a:solidFill>
                  <a:srgbClr val="000000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Illustration</a:t>
            </a:r>
            <a:endParaRPr lang="en-US" sz="3200" b="1" kern="100" dirty="0">
              <a:solidFill>
                <a:srgbClr val="000000"/>
              </a:solidFill>
              <a:effectLst/>
              <a:latin typeface="Rockwell" panose="02060603020205020403" pitchFamily="18" charset="0"/>
              <a:ea typeface="Times New Roman" panose="02020603050405020304" pitchFamily="18" charset="0"/>
              <a:cs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98EE5-FAE8-889F-AD67-E9A14221A77D}"/>
              </a:ext>
            </a:extLst>
          </p:cNvPr>
          <p:cNvSpPr txBox="1"/>
          <p:nvPr/>
        </p:nvSpPr>
        <p:spPr>
          <a:xfrm>
            <a:off x="3179430" y="1227761"/>
            <a:ext cx="2170594" cy="492449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Connection Info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Lan Scanning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Speed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Ping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DNS Test</a:t>
            </a:r>
            <a:endParaRPr lang="en-US" dirty="0">
              <a:solidFill>
                <a:schemeClr val="accent2"/>
              </a:solidFill>
              <a:latin typeface="Rockwell" panose="02060603020205020403" pitchFamily="18" charset="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Data Usage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7BB51-570A-ED23-03DD-39C1CB01FAD3}"/>
              </a:ext>
            </a:extLst>
          </p:cNvPr>
          <p:cNvCxnSpPr>
            <a:cxnSpLocks/>
          </p:cNvCxnSpPr>
          <p:nvPr/>
        </p:nvCxnSpPr>
        <p:spPr>
          <a:xfrm>
            <a:off x="5449824" y="1101060"/>
            <a:ext cx="0" cy="5756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C7C090-E1E2-3B48-9593-45CF9DCDE794}"/>
              </a:ext>
            </a:extLst>
          </p:cNvPr>
          <p:cNvCxnSpPr/>
          <p:nvPr/>
        </p:nvCxnSpPr>
        <p:spPr>
          <a:xfrm>
            <a:off x="3079630" y="1101060"/>
            <a:ext cx="9023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D607CE-13BB-9BD9-629B-7C15610DFDAD}"/>
              </a:ext>
            </a:extLst>
          </p:cNvPr>
          <p:cNvSpPr/>
          <p:nvPr/>
        </p:nvSpPr>
        <p:spPr>
          <a:xfrm>
            <a:off x="6804019" y="3816432"/>
            <a:ext cx="1016000" cy="919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Mobile</a:t>
            </a:r>
            <a:endParaRPr lang="ar-EG" dirty="0">
              <a:latin typeface="Rockwell" panose="020606030202050204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43431-CA4C-25F9-5A22-1CF8A6F15E73}"/>
              </a:ext>
            </a:extLst>
          </p:cNvPr>
          <p:cNvSpPr/>
          <p:nvPr/>
        </p:nvSpPr>
        <p:spPr>
          <a:xfrm>
            <a:off x="9699619" y="3819204"/>
            <a:ext cx="10160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Device</a:t>
            </a:r>
            <a:endParaRPr lang="ar-EG" dirty="0">
              <a:latin typeface="Rockwell" panose="020606030202050204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376C14-05A4-031D-81A6-2325CB68B436}"/>
              </a:ext>
            </a:extLst>
          </p:cNvPr>
          <p:cNvCxnSpPr/>
          <p:nvPr/>
        </p:nvCxnSpPr>
        <p:spPr>
          <a:xfrm>
            <a:off x="7820019" y="4007035"/>
            <a:ext cx="187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0424C9-E2EA-60C5-5C88-669B779BF3C0}"/>
              </a:ext>
            </a:extLst>
          </p:cNvPr>
          <p:cNvSpPr txBox="1"/>
          <p:nvPr/>
        </p:nvSpPr>
        <p:spPr>
          <a:xfrm>
            <a:off x="8184200" y="3720593"/>
            <a:ext cx="119135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ICMP echo</a:t>
            </a:r>
            <a:endParaRPr lang="ar-EG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8B94B0-B367-EE23-B3C3-BC2D4336CAB1}"/>
              </a:ext>
            </a:extLst>
          </p:cNvPr>
          <p:cNvCxnSpPr/>
          <p:nvPr/>
        </p:nvCxnSpPr>
        <p:spPr>
          <a:xfrm flipH="1">
            <a:off x="7820019" y="4641128"/>
            <a:ext cx="187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5CB1260-68F7-61AD-E501-3318748068DF}"/>
              </a:ext>
            </a:extLst>
          </p:cNvPr>
          <p:cNvSpPr txBox="1"/>
          <p:nvPr/>
        </p:nvSpPr>
        <p:spPr>
          <a:xfrm>
            <a:off x="7918839" y="4271796"/>
            <a:ext cx="171572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ICMP echo reply</a:t>
            </a:r>
            <a:endParaRPr lang="ar-E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306AEB-7B55-E44A-37E3-298329A98659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1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168050" y="476327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Features </a:t>
            </a:r>
            <a:r>
              <a:rPr lang="en-US" sz="3200" b="1" kern="100" dirty="0">
                <a:solidFill>
                  <a:srgbClr val="000000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Illustration</a:t>
            </a:r>
            <a:endParaRPr lang="en-US" sz="3200" b="1" kern="100" dirty="0">
              <a:solidFill>
                <a:srgbClr val="000000"/>
              </a:solidFill>
              <a:effectLst/>
              <a:latin typeface="Rockwell" panose="02060603020205020403" pitchFamily="18" charset="0"/>
              <a:ea typeface="Times New Roman" panose="02020603050405020304" pitchFamily="18" charset="0"/>
              <a:cs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98EE5-FAE8-889F-AD67-E9A14221A77D}"/>
              </a:ext>
            </a:extLst>
          </p:cNvPr>
          <p:cNvSpPr txBox="1"/>
          <p:nvPr/>
        </p:nvSpPr>
        <p:spPr>
          <a:xfrm>
            <a:off x="3179430" y="1227761"/>
            <a:ext cx="2170594" cy="492449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Connection Info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Lan Scanning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Speed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Ping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DNS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Data Usage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7BB51-570A-ED23-03DD-39C1CB01FAD3}"/>
              </a:ext>
            </a:extLst>
          </p:cNvPr>
          <p:cNvCxnSpPr>
            <a:cxnSpLocks/>
          </p:cNvCxnSpPr>
          <p:nvPr/>
        </p:nvCxnSpPr>
        <p:spPr>
          <a:xfrm>
            <a:off x="5449824" y="1101060"/>
            <a:ext cx="0" cy="5756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C7C090-E1E2-3B48-9593-45CF9DCDE794}"/>
              </a:ext>
            </a:extLst>
          </p:cNvPr>
          <p:cNvCxnSpPr/>
          <p:nvPr/>
        </p:nvCxnSpPr>
        <p:spPr>
          <a:xfrm>
            <a:off x="3079630" y="1101060"/>
            <a:ext cx="9023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D607CE-13BB-9BD9-629B-7C15610DFDAD}"/>
              </a:ext>
            </a:extLst>
          </p:cNvPr>
          <p:cNvSpPr/>
          <p:nvPr/>
        </p:nvSpPr>
        <p:spPr>
          <a:xfrm>
            <a:off x="7062811" y="3429000"/>
            <a:ext cx="1016000" cy="919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Mobile</a:t>
            </a:r>
            <a:endParaRPr lang="ar-EG" dirty="0">
              <a:latin typeface="Rockwell" panose="020606030202050204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43431-CA4C-25F9-5A22-1CF8A6F15E73}"/>
              </a:ext>
            </a:extLst>
          </p:cNvPr>
          <p:cNvSpPr/>
          <p:nvPr/>
        </p:nvSpPr>
        <p:spPr>
          <a:xfrm>
            <a:off x="9958411" y="3431772"/>
            <a:ext cx="10160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DNS Server</a:t>
            </a:r>
            <a:endParaRPr lang="ar-EG" dirty="0">
              <a:latin typeface="Rockwell" panose="020606030202050204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376C14-05A4-031D-81A6-2325CB68B436}"/>
              </a:ext>
            </a:extLst>
          </p:cNvPr>
          <p:cNvCxnSpPr/>
          <p:nvPr/>
        </p:nvCxnSpPr>
        <p:spPr>
          <a:xfrm>
            <a:off x="8078811" y="3619603"/>
            <a:ext cx="187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0424C9-E2EA-60C5-5C88-669B779BF3C0}"/>
              </a:ext>
            </a:extLst>
          </p:cNvPr>
          <p:cNvSpPr txBox="1"/>
          <p:nvPr/>
        </p:nvSpPr>
        <p:spPr>
          <a:xfrm>
            <a:off x="8442992" y="3333161"/>
            <a:ext cx="121334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DNS Query</a:t>
            </a:r>
            <a:endParaRPr lang="ar-EG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8B94B0-B367-EE23-B3C3-BC2D4336CAB1}"/>
              </a:ext>
            </a:extLst>
          </p:cNvPr>
          <p:cNvCxnSpPr/>
          <p:nvPr/>
        </p:nvCxnSpPr>
        <p:spPr>
          <a:xfrm flipH="1">
            <a:off x="8078811" y="4253696"/>
            <a:ext cx="187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5CB1260-68F7-61AD-E501-3318748068DF}"/>
              </a:ext>
            </a:extLst>
          </p:cNvPr>
          <p:cNvSpPr txBox="1"/>
          <p:nvPr/>
        </p:nvSpPr>
        <p:spPr>
          <a:xfrm>
            <a:off x="8305614" y="3884364"/>
            <a:ext cx="148810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DNS response</a:t>
            </a:r>
            <a:endParaRPr lang="ar-E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80A82-4462-613B-8D12-CAB45E5152AE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18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168050" y="476327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Features </a:t>
            </a:r>
            <a:r>
              <a:rPr lang="en-US" sz="3200" b="1" kern="100" dirty="0">
                <a:solidFill>
                  <a:srgbClr val="000000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Illustration</a:t>
            </a:r>
            <a:endParaRPr lang="en-US" sz="3200" b="1" kern="100" dirty="0">
              <a:solidFill>
                <a:srgbClr val="000000"/>
              </a:solidFill>
              <a:effectLst/>
              <a:latin typeface="Rockwell" panose="02060603020205020403" pitchFamily="18" charset="0"/>
              <a:ea typeface="Times New Roman" panose="02020603050405020304" pitchFamily="18" charset="0"/>
              <a:cs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98EE5-FAE8-889F-AD67-E9A14221A77D}"/>
              </a:ext>
            </a:extLst>
          </p:cNvPr>
          <p:cNvSpPr txBox="1"/>
          <p:nvPr/>
        </p:nvSpPr>
        <p:spPr>
          <a:xfrm>
            <a:off x="3179430" y="1227761"/>
            <a:ext cx="2170594" cy="492449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Connection Info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Lan Scanning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Speed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Ping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DNS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Data Usage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7BB51-570A-ED23-03DD-39C1CB01FAD3}"/>
              </a:ext>
            </a:extLst>
          </p:cNvPr>
          <p:cNvCxnSpPr>
            <a:cxnSpLocks/>
          </p:cNvCxnSpPr>
          <p:nvPr/>
        </p:nvCxnSpPr>
        <p:spPr>
          <a:xfrm>
            <a:off x="5449824" y="1101060"/>
            <a:ext cx="0" cy="5756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C7C090-E1E2-3B48-9593-45CF9DCDE794}"/>
              </a:ext>
            </a:extLst>
          </p:cNvPr>
          <p:cNvCxnSpPr/>
          <p:nvPr/>
        </p:nvCxnSpPr>
        <p:spPr>
          <a:xfrm>
            <a:off x="3079630" y="1101060"/>
            <a:ext cx="9023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E384C5E-9584-DAFC-8267-6AB925342D86}"/>
              </a:ext>
            </a:extLst>
          </p:cNvPr>
          <p:cNvSpPr/>
          <p:nvPr/>
        </p:nvSpPr>
        <p:spPr>
          <a:xfrm>
            <a:off x="10396293" y="3121053"/>
            <a:ext cx="1417320" cy="19319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Application</a:t>
            </a:r>
            <a:endParaRPr lang="ar-EG" dirty="0">
              <a:latin typeface="Rockwell" panose="020606030202050204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62B08-58C5-4BFC-AAC4-7B2735B4DDC3}"/>
              </a:ext>
            </a:extLst>
          </p:cNvPr>
          <p:cNvSpPr/>
          <p:nvPr/>
        </p:nvSpPr>
        <p:spPr>
          <a:xfrm>
            <a:off x="7194042" y="3119568"/>
            <a:ext cx="1417320" cy="19319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Mobile System</a:t>
            </a:r>
            <a:endParaRPr lang="ar-EG" dirty="0">
              <a:latin typeface="Rockwell" panose="02060603020205020403" pitchFamily="18" charset="0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0251862-C46B-7145-0A8D-26BA1CF41126}"/>
              </a:ext>
            </a:extLst>
          </p:cNvPr>
          <p:cNvSpPr/>
          <p:nvPr/>
        </p:nvSpPr>
        <p:spPr>
          <a:xfrm flipH="1">
            <a:off x="6881711" y="3251052"/>
            <a:ext cx="643930" cy="548605"/>
          </a:xfrm>
          <a:prstGeom prst="arc">
            <a:avLst>
              <a:gd name="adj1" fmla="val 16200000"/>
              <a:gd name="adj2" fmla="val 535205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C8A277-6EB4-05E2-1C6A-14EE20D768E9}"/>
              </a:ext>
            </a:extLst>
          </p:cNvPr>
          <p:cNvSpPr txBox="1"/>
          <p:nvPr/>
        </p:nvSpPr>
        <p:spPr>
          <a:xfrm>
            <a:off x="5726691" y="3142255"/>
            <a:ext cx="121034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latin typeface="Rockwell" panose="02060603020205020403" pitchFamily="18" charset="0"/>
              </a:rPr>
              <a:t>calculate applications usage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44B05C-F612-7137-9044-9DCA604C00F4}"/>
              </a:ext>
            </a:extLst>
          </p:cNvPr>
          <p:cNvCxnSpPr>
            <a:cxnSpLocks/>
          </p:cNvCxnSpPr>
          <p:nvPr/>
        </p:nvCxnSpPr>
        <p:spPr>
          <a:xfrm flipH="1">
            <a:off x="8611362" y="4177090"/>
            <a:ext cx="1784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220366-FBE2-F869-D2C8-82260AE2C6C7}"/>
              </a:ext>
            </a:extLst>
          </p:cNvPr>
          <p:cNvSpPr txBox="1"/>
          <p:nvPr/>
        </p:nvSpPr>
        <p:spPr>
          <a:xfrm>
            <a:off x="8684806" y="3915480"/>
            <a:ext cx="1784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latin typeface="Rockwell" panose="02060603020205020403" pitchFamily="18" charset="0"/>
              </a:rPr>
              <a:t>request applications usage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B12D81-98D6-C979-FCD4-4A864F96C41C}"/>
              </a:ext>
            </a:extLst>
          </p:cNvPr>
          <p:cNvCxnSpPr/>
          <p:nvPr/>
        </p:nvCxnSpPr>
        <p:spPr>
          <a:xfrm>
            <a:off x="8611362" y="4775260"/>
            <a:ext cx="1784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D2F636-F20B-AE87-1A49-6EEC5AD97B16}"/>
              </a:ext>
            </a:extLst>
          </p:cNvPr>
          <p:cNvSpPr txBox="1"/>
          <p:nvPr/>
        </p:nvSpPr>
        <p:spPr>
          <a:xfrm>
            <a:off x="8648084" y="4485669"/>
            <a:ext cx="178493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latin typeface="Rockwell" panose="02060603020205020403" pitchFamily="18" charset="0"/>
              </a:rPr>
              <a:t>return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E46F31-DC68-CDFA-8A59-D18026ADF36B}"/>
              </a:ext>
            </a:extLst>
          </p:cNvPr>
          <p:cNvSpPr txBox="1"/>
          <p:nvPr/>
        </p:nvSpPr>
        <p:spPr>
          <a:xfrm>
            <a:off x="7380474" y="5567136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Permission : PACKAGE_USAGE_STATS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7E2BDE-18E8-94A5-9AB1-C00689013B03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1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/>
      <p:bldP spid="23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-3195961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-3302479" y="0"/>
            <a:ext cx="3079630" cy="6858000"/>
          </a:xfrm>
          <a:prstGeom prst="round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5184187" y="649683"/>
            <a:ext cx="1823623" cy="52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800" b="1" kern="100" dirty="0"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30347-2527-FD62-534E-59F8F46DB5FB}"/>
              </a:ext>
            </a:extLst>
          </p:cNvPr>
          <p:cNvSpPr txBox="1"/>
          <p:nvPr/>
        </p:nvSpPr>
        <p:spPr>
          <a:xfrm>
            <a:off x="4590690" y="1282792"/>
            <a:ext cx="3010619" cy="5345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000" b="1" dirty="0">
                <a:latin typeface="Rockwell" panose="02060603020205020403" pitchFamily="18" charset="0"/>
              </a:rPr>
              <a:t>Introduction</a:t>
            </a:r>
          </a:p>
          <a:p>
            <a:pPr algn="ctr">
              <a:lnSpc>
                <a:spcPct val="250000"/>
              </a:lnSpc>
            </a:pPr>
            <a:r>
              <a:rPr lang="en-US" sz="2000" b="1" dirty="0">
                <a:latin typeface="Rockwell" panose="02060603020205020403" pitchFamily="18" charset="0"/>
              </a:rPr>
              <a:t>Background Review</a:t>
            </a:r>
          </a:p>
          <a:p>
            <a:pPr algn="ctr">
              <a:lnSpc>
                <a:spcPct val="250000"/>
              </a:lnSpc>
            </a:pPr>
            <a:r>
              <a:rPr lang="en-US" sz="2000" b="1" dirty="0">
                <a:latin typeface="Rockwell" panose="02060603020205020403" pitchFamily="18" charset="0"/>
              </a:rPr>
              <a:t>System Analysis</a:t>
            </a:r>
          </a:p>
          <a:p>
            <a:pPr algn="ctr">
              <a:lnSpc>
                <a:spcPct val="250000"/>
              </a:lnSpc>
            </a:pPr>
            <a:r>
              <a:rPr lang="en-US" sz="2000" b="1" dirty="0">
                <a:latin typeface="Rockwell" panose="02060603020205020403" pitchFamily="18" charset="0"/>
              </a:rPr>
              <a:t>System Design</a:t>
            </a:r>
          </a:p>
          <a:p>
            <a:pPr algn="ctr">
              <a:lnSpc>
                <a:spcPct val="250000"/>
              </a:lnSpc>
            </a:pPr>
            <a:r>
              <a:rPr lang="en-US" sz="2000" b="1" dirty="0">
                <a:latin typeface="Rockwell" panose="02060603020205020403" pitchFamily="18" charset="0"/>
              </a:rPr>
              <a:t>Implementation</a:t>
            </a:r>
          </a:p>
          <a:p>
            <a:pPr algn="ctr">
              <a:lnSpc>
                <a:spcPct val="250000"/>
              </a:lnSpc>
            </a:pPr>
            <a:r>
              <a:rPr lang="en-US" sz="2000" b="1" dirty="0">
                <a:latin typeface="Rockwell" panose="02060603020205020403" pitchFamily="18" charset="0"/>
              </a:rPr>
              <a:t>Testing</a:t>
            </a:r>
          </a:p>
          <a:p>
            <a:pPr algn="ctr">
              <a:lnSpc>
                <a:spcPct val="250000"/>
              </a:lnSpc>
            </a:pPr>
            <a:r>
              <a:rPr lang="en-US" sz="2000" b="1" dirty="0">
                <a:latin typeface="Rockwell" panose="02060603020205020403" pitchFamily="18" charset="0"/>
              </a:rPr>
              <a:t>Conclusion</a:t>
            </a:r>
            <a:endParaRPr lang="ar-EG" sz="2000" b="1" dirty="0">
              <a:latin typeface="Rockwell" panose="02060603020205020403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4327584" y="1282792"/>
            <a:ext cx="353683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72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51E44C-B70B-3C98-E118-7BE98B7B1B77}"/>
              </a:ext>
            </a:extLst>
          </p:cNvPr>
          <p:cNvSpPr txBox="1"/>
          <p:nvPr/>
        </p:nvSpPr>
        <p:spPr>
          <a:xfrm>
            <a:off x="4821800" y="3076243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System Design</a:t>
            </a:r>
            <a:endParaRPr lang="ar-EG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F5ABA-1CBB-078F-284A-401D807D88A9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5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336EEE-B031-F626-6472-5DB59EEBF2F7}"/>
              </a:ext>
            </a:extLst>
          </p:cNvPr>
          <p:cNvSpPr txBox="1"/>
          <p:nvPr/>
        </p:nvSpPr>
        <p:spPr>
          <a:xfrm>
            <a:off x="3617843" y="936581"/>
            <a:ext cx="81633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Rockwell" panose="02060603020205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Rockwell" panose="02060603020205020403" pitchFamily="18" charset="0"/>
              </a:rPr>
              <a:t>The mobile app System Architecture components </a:t>
            </a:r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Network Communication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Device Compatibility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User Interface (UI)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Application Logic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Data Storage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Security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35DCB-10C0-17D3-2BF4-AE255292C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52" y="2988081"/>
            <a:ext cx="5035034" cy="37172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E67E8-5080-2770-371A-835C3213E0B8}"/>
              </a:ext>
            </a:extLst>
          </p:cNvPr>
          <p:cNvSpPr txBox="1"/>
          <p:nvPr/>
        </p:nvSpPr>
        <p:spPr>
          <a:xfrm>
            <a:off x="6877878" y="2438399"/>
            <a:ext cx="164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B0FD8-37C3-295A-C5C2-DA278838C734}"/>
              </a:ext>
            </a:extLst>
          </p:cNvPr>
          <p:cNvSpPr txBox="1"/>
          <p:nvPr/>
        </p:nvSpPr>
        <p:spPr>
          <a:xfrm flipH="1">
            <a:off x="6668718" y="2956099"/>
            <a:ext cx="82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Flutter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D1C40-5CD0-377A-435B-B79E4EB3B53B}"/>
              </a:ext>
            </a:extLst>
          </p:cNvPr>
          <p:cNvSpPr txBox="1"/>
          <p:nvPr/>
        </p:nvSpPr>
        <p:spPr>
          <a:xfrm>
            <a:off x="6495420" y="3473799"/>
            <a:ext cx="821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Flutter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C8FB4-466F-7355-0C3B-458FDE4C8D33}"/>
              </a:ext>
            </a:extLst>
          </p:cNvPr>
          <p:cNvSpPr txBox="1"/>
          <p:nvPr/>
        </p:nvSpPr>
        <p:spPr>
          <a:xfrm flipH="1">
            <a:off x="6287091" y="3991499"/>
            <a:ext cx="105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Flutter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F1234-7361-4764-5FA0-4D68D24AD3B4}"/>
              </a:ext>
            </a:extLst>
          </p:cNvPr>
          <p:cNvSpPr txBox="1"/>
          <p:nvPr/>
        </p:nvSpPr>
        <p:spPr>
          <a:xfrm flipH="1">
            <a:off x="5541942" y="4662033"/>
            <a:ext cx="112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017263-5CEB-83A7-D1E3-8DB993A10E5B}"/>
              </a:ext>
            </a:extLst>
          </p:cNvPr>
          <p:cNvSpPr txBox="1"/>
          <p:nvPr/>
        </p:nvSpPr>
        <p:spPr>
          <a:xfrm>
            <a:off x="5267076" y="5183897"/>
            <a:ext cx="140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8F1F0E-E685-A5B7-B3AB-50F079F0BA3D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5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370310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D16ECE-E78C-D04F-9841-CAE2560E7DD8}"/>
              </a:ext>
            </a:extLst>
          </p:cNvPr>
          <p:cNvSpPr txBox="1"/>
          <p:nvPr/>
        </p:nvSpPr>
        <p:spPr>
          <a:xfrm>
            <a:off x="3329795" y="0"/>
            <a:ext cx="865516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Rockwell" panose="02060603020205020403" pitchFamily="18" charset="0"/>
              </a:rPr>
              <a:t>System Architecture</a:t>
            </a:r>
          </a:p>
          <a:p>
            <a:endParaRPr lang="en-US" sz="2400" dirty="0">
              <a:latin typeface="Rockwell" panose="02060603020205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Major Modules : </a:t>
            </a:r>
            <a:r>
              <a:rPr lang="en-US" dirty="0"/>
              <a:t>Mobile application and Database</a:t>
            </a: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Sub Modules : </a:t>
            </a:r>
            <a:r>
              <a:rPr lang="en-US" dirty="0"/>
              <a:t>external APIs and SDKs</a:t>
            </a: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Program Flow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Sequence Diagrams </a:t>
            </a:r>
          </a:p>
          <a:p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3A50343-CBB4-E1F8-801D-AB5B7372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078" y="3326675"/>
            <a:ext cx="4094922" cy="357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C5403FE-0768-1505-E378-FA732D2B8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50" y="3397402"/>
            <a:ext cx="5069057" cy="343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1BB449-FD82-5735-B3B2-7AB8D42C91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69" r="21646" b="-545"/>
          <a:stretch/>
        </p:blipFill>
        <p:spPr>
          <a:xfrm>
            <a:off x="10026252" y="19324"/>
            <a:ext cx="2165748" cy="1650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862D9D-2670-4038-20BC-564E3F41A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03" y="-150636"/>
            <a:ext cx="1925576" cy="1925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B8D5EE-B83A-5748-001E-C4FBD61E7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17" y="2205001"/>
            <a:ext cx="1256364" cy="104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6EC5A7-C098-BD7E-DC0D-2CAFC7110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" t="11558" r="6404" b="9170"/>
          <a:stretch/>
        </p:blipFill>
        <p:spPr>
          <a:xfrm>
            <a:off x="8044753" y="1744956"/>
            <a:ext cx="1734422" cy="6389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E4ADCE-1CAD-7B92-8551-0D4AEB9F0B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4" t="21926" r="6784" b="22884"/>
          <a:stretch/>
        </p:blipFill>
        <p:spPr>
          <a:xfrm>
            <a:off x="10126792" y="1743509"/>
            <a:ext cx="1734422" cy="671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7BA4DF-9DFF-B1E8-3225-0A7482959FC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" t="18094" r="1503" b="17724"/>
          <a:stretch/>
        </p:blipFill>
        <p:spPr>
          <a:xfrm>
            <a:off x="8237107" y="2441508"/>
            <a:ext cx="1734422" cy="11629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259D73-09B6-2525-86AB-2F90804D1E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5031" r="31648" b="51912"/>
          <a:stretch/>
        </p:blipFill>
        <p:spPr>
          <a:xfrm>
            <a:off x="10221694" y="2687723"/>
            <a:ext cx="1693348" cy="6389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D20496-B858-7B6A-2F3C-2A03A071EDF8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2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49823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BB4839-2EDD-925D-9524-795B5101E05C}"/>
              </a:ext>
            </a:extLst>
          </p:cNvPr>
          <p:cNvSpPr txBox="1"/>
          <p:nvPr/>
        </p:nvSpPr>
        <p:spPr>
          <a:xfrm>
            <a:off x="3329795" y="217910"/>
            <a:ext cx="76332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Rockwell" panose="02060603020205020403" pitchFamily="18" charset="0"/>
              </a:rPr>
              <a:t>Detailed System Design</a:t>
            </a:r>
          </a:p>
          <a:p>
            <a:endParaRPr lang="en-US" sz="2400" dirty="0">
              <a:latin typeface="Rockwell" panose="02060603020205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User Stories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Class Diagram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Database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  <a:cs typeface="Arial" panose="020B0604020202020204" pitchFamily="34" charset="0"/>
              </a:rPr>
              <a:t>Interfaces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B0628-F862-E104-87F5-ABADCB2E16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98" y="1359900"/>
            <a:ext cx="6590202" cy="5418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2EE4C-EE96-153B-49F7-7C4C3A2CC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7" t="9095" r="3188" b="7640"/>
          <a:stretch/>
        </p:blipFill>
        <p:spPr>
          <a:xfrm>
            <a:off x="5806183" y="2576767"/>
            <a:ext cx="6181432" cy="261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5A95E3-EA4E-C34F-FB8A-9E92D13690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6" t="28782" r="33044" b="21919"/>
          <a:stretch/>
        </p:blipFill>
        <p:spPr>
          <a:xfrm>
            <a:off x="6369187" y="1754226"/>
            <a:ext cx="4593861" cy="46301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BC0FD6-7B3A-53A8-8190-6FD2D03B61B0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71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C21D161-E12E-8826-A337-3FD20DA90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31" y="2423979"/>
            <a:ext cx="2405351" cy="240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F0082-BE97-D5EB-9015-407E548FA918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50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91317E-8BD5-D5F2-1D1B-62200F59D542}"/>
              </a:ext>
            </a:extLst>
          </p:cNvPr>
          <p:cNvSpPr txBox="1"/>
          <p:nvPr/>
        </p:nvSpPr>
        <p:spPr>
          <a:xfrm>
            <a:off x="4821800" y="3076243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Implementation</a:t>
            </a:r>
            <a:endParaRPr lang="ar-EG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42687-71BA-388D-1C5E-CAD1B6CA1D9A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003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B82F20-3834-8D94-2B30-EFB5E5988B4C}"/>
              </a:ext>
            </a:extLst>
          </p:cNvPr>
          <p:cNvSpPr txBox="1"/>
          <p:nvPr/>
        </p:nvSpPr>
        <p:spPr>
          <a:xfrm>
            <a:off x="3536830" y="476327"/>
            <a:ext cx="7321670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Development Environment</a:t>
            </a:r>
            <a:endParaRPr lang="ar-EG" sz="4000" b="1" dirty="0"/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68895600-D7E8-786A-79E0-0943902C6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87901"/>
              </p:ext>
            </p:extLst>
          </p:nvPr>
        </p:nvGraphicFramePr>
        <p:xfrm>
          <a:off x="4874646" y="1966084"/>
          <a:ext cx="5121911" cy="3862412"/>
        </p:xfrm>
        <a:graphic>
          <a:graphicData uri="http://schemas.openxmlformats.org/drawingml/2006/table">
            <a:tbl>
              <a:tblPr rtl="1" bandRow="1">
                <a:tableStyleId>{5940675A-B579-460E-94D1-54222C63F5DA}</a:tableStyleId>
              </a:tblPr>
              <a:tblGrid>
                <a:gridCol w="2027195">
                  <a:extLst>
                    <a:ext uri="{9D8B030D-6E8A-4147-A177-3AD203B41FA5}">
                      <a16:colId xmlns:a16="http://schemas.microsoft.com/office/drawing/2014/main" val="4013382728"/>
                    </a:ext>
                  </a:extLst>
                </a:gridCol>
                <a:gridCol w="3094716">
                  <a:extLst>
                    <a:ext uri="{9D8B030D-6E8A-4147-A177-3AD203B41FA5}">
                      <a16:colId xmlns:a16="http://schemas.microsoft.com/office/drawing/2014/main" val="2163906254"/>
                    </a:ext>
                  </a:extLst>
                </a:gridCol>
              </a:tblGrid>
              <a:tr h="96560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Dart</a:t>
                      </a:r>
                      <a:endParaRPr lang="ar-EG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Programming Language</a:t>
                      </a:r>
                      <a:endParaRPr lang="ar-EG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014128"/>
                  </a:ext>
                </a:extLst>
              </a:tr>
              <a:tr h="96560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Flutter</a:t>
                      </a:r>
                      <a:endParaRPr lang="ar-EG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Development Framework</a:t>
                      </a:r>
                      <a:endParaRPr lang="ar-EG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559408"/>
                  </a:ext>
                </a:extLst>
              </a:tr>
              <a:tr h="96560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Android &amp; IOS</a:t>
                      </a:r>
                      <a:endParaRPr lang="ar-EG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Platform</a:t>
                      </a:r>
                      <a:endParaRPr lang="ar-EG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637446"/>
                  </a:ext>
                </a:extLst>
              </a:tr>
              <a:tr h="96560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Firebase</a:t>
                      </a:r>
                      <a:endParaRPr lang="ar-EG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Cloud Storage </a:t>
                      </a:r>
                      <a:endParaRPr lang="ar-EG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533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E9DE2F2-A990-86C2-E5C1-EF1C9E0832A8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467818" y="517631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Frontend </a:t>
            </a:r>
            <a:r>
              <a:rPr lang="en-US" sz="3200" b="1" kern="100" dirty="0">
                <a:solidFill>
                  <a:srgbClr val="000000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Architecture</a:t>
            </a:r>
            <a:endParaRPr lang="en-US" sz="3200" b="1" kern="100" dirty="0">
              <a:solidFill>
                <a:srgbClr val="000000"/>
              </a:solidFill>
              <a:effectLst/>
              <a:latin typeface="Rockwell" panose="02060603020205020403" pitchFamily="18" charset="0"/>
              <a:ea typeface="Times New Roman" panose="02020603050405020304" pitchFamily="18" charset="0"/>
              <a:cs typeface="Rockwell" panose="020606030202050204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60853-F494-2A55-EE93-E5A241B8E7EA}"/>
              </a:ext>
            </a:extLst>
          </p:cNvPr>
          <p:cNvSpPr txBox="1"/>
          <p:nvPr/>
        </p:nvSpPr>
        <p:spPr>
          <a:xfrm>
            <a:off x="3760426" y="1146144"/>
            <a:ext cx="6094562" cy="460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Flutter Framework</a:t>
            </a:r>
          </a:p>
        </p:txBody>
      </p:sp>
      <p:pic>
        <p:nvPicPr>
          <p:cNvPr id="3074" name="Picture 2" descr="Experience with our first Flutter project">
            <a:extLst>
              <a:ext uri="{FF2B5EF4-FFF2-40B4-BE49-F238E27FC236}">
                <a16:creationId xmlns:a16="http://schemas.microsoft.com/office/drawing/2014/main" id="{9AF0BA66-CFA5-289B-6659-F81A3B296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4" t="27413" r="31015" b="28400"/>
          <a:stretch/>
        </p:blipFill>
        <p:spPr bwMode="auto">
          <a:xfrm>
            <a:off x="9642724" y="1913812"/>
            <a:ext cx="1814708" cy="30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F6A8-E64E-B64B-E622-DD9EC1B28C77}"/>
              </a:ext>
            </a:extLst>
          </p:cNvPr>
          <p:cNvSpPr txBox="1"/>
          <p:nvPr/>
        </p:nvSpPr>
        <p:spPr>
          <a:xfrm>
            <a:off x="3079630" y="1913812"/>
            <a:ext cx="6323076" cy="419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Flutter is an open-source mobile application development framework created by Google.</a:t>
            </a:r>
          </a:p>
          <a:p>
            <a:pPr marL="685800" algn="just">
              <a:lnSpc>
                <a:spcPct val="150000"/>
              </a:lnSpc>
              <a:spcAft>
                <a:spcPts val="800"/>
              </a:spcAft>
            </a:pPr>
            <a:endParaRPr lang="en-US" sz="1800" kern="100" dirty="0">
              <a:effectLst/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9715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It allows developers to build high-performance, cross-platform mobile applications for iOS and Android using a single codebase.</a:t>
            </a:r>
          </a:p>
          <a:p>
            <a:pPr marL="685800" algn="just">
              <a:lnSpc>
                <a:spcPct val="150000"/>
              </a:lnSpc>
              <a:spcAft>
                <a:spcPts val="800"/>
              </a:spcAft>
            </a:pPr>
            <a:endParaRPr lang="en-US" sz="1800" kern="100" dirty="0">
              <a:effectLst/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9715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Flutter uses the Dart programming language, which is also developed by Google.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D6DE7-7B40-72F8-5660-EAD8438E6BB7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33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01A61-D575-9CCD-6086-EE42C26CABD0}"/>
              </a:ext>
            </a:extLst>
          </p:cNvPr>
          <p:cNvSpPr txBox="1"/>
          <p:nvPr/>
        </p:nvSpPr>
        <p:spPr>
          <a:xfrm>
            <a:off x="3467818" y="517631"/>
            <a:ext cx="6094562" cy="58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Backend 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60853-F494-2A55-EE93-E5A241B8E7EA}"/>
              </a:ext>
            </a:extLst>
          </p:cNvPr>
          <p:cNvSpPr txBox="1"/>
          <p:nvPr/>
        </p:nvSpPr>
        <p:spPr>
          <a:xfrm>
            <a:off x="3760426" y="1146144"/>
            <a:ext cx="6094562" cy="460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Google Firebase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F0BA66-CFA5-289B-6659-F81A3B296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23244"/>
          <a:stretch/>
        </p:blipFill>
        <p:spPr bwMode="auto">
          <a:xfrm>
            <a:off x="9642724" y="1913812"/>
            <a:ext cx="1988444" cy="30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5F6A8-E64E-B64B-E622-DD9EC1B28C77}"/>
              </a:ext>
            </a:extLst>
          </p:cNvPr>
          <p:cNvSpPr txBox="1"/>
          <p:nvPr/>
        </p:nvSpPr>
        <p:spPr>
          <a:xfrm>
            <a:off x="3760426" y="2863792"/>
            <a:ext cx="6323076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Real-time database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Authentication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Cloud messaging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Hosting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Analytics</a:t>
            </a:r>
            <a:endParaRPr lang="en-US" sz="2800" kern="100" dirty="0">
              <a:effectLst/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7D5CE3-DF69-CE54-741F-56B83121C507}"/>
              </a:ext>
            </a:extLst>
          </p:cNvPr>
          <p:cNvSpPr txBox="1"/>
          <p:nvPr/>
        </p:nvSpPr>
        <p:spPr>
          <a:xfrm>
            <a:off x="3760426" y="1663463"/>
            <a:ext cx="6323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is a mobile and web application development platform that provides developers with a range of tools and services to build high-quality applications.</a:t>
            </a:r>
          </a:p>
          <a:p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Firebase offers a wide range of features including: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EA1394-A5EE-C461-967D-C88B3993AE87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574C03E-4490-2275-87CF-5B2E977E5A3F}"/>
              </a:ext>
            </a:extLst>
          </p:cNvPr>
          <p:cNvSpPr txBox="1"/>
          <p:nvPr/>
        </p:nvSpPr>
        <p:spPr>
          <a:xfrm>
            <a:off x="3760426" y="4944188"/>
            <a:ext cx="8420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Connecting </a:t>
            </a:r>
            <a:r>
              <a:rPr lang="en-US" sz="2000" b="1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Pentor</a:t>
            </a:r>
            <a:r>
              <a:rPr lang="en-US" sz="20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with Database</a:t>
            </a:r>
            <a:endParaRPr lang="en-US" sz="2000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Added the Firebase SDK dependencies to project.</a:t>
            </a: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configured Firebase in app.</a:t>
            </a:r>
          </a:p>
        </p:txBody>
      </p:sp>
    </p:spTree>
    <p:extLst>
      <p:ext uri="{BB962C8B-B14F-4D97-AF65-F5344CB8AC3E}">
        <p14:creationId xmlns:p14="http://schemas.microsoft.com/office/powerpoint/2010/main" val="64539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uiExpand="1" build="p"/>
      <p:bldP spid="13" grpId="0"/>
      <p:bldP spid="1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082806" y="125697"/>
            <a:ext cx="8988425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sz="28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Coding Examples</a:t>
            </a:r>
          </a:p>
          <a:p>
            <a:pPr lvl="0" algn="l"/>
            <a:r>
              <a:rPr lang="en-US" sz="24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  Home page</a:t>
            </a:r>
          </a:p>
          <a:p>
            <a:pPr lvl="1" algn="l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This is the landing page of the application which consisted of:</a:t>
            </a:r>
          </a:p>
          <a:p>
            <a:pPr lvl="1" algn="l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	- Connectivity widget</a:t>
            </a:r>
          </a:p>
          <a:p>
            <a:pPr lvl="1" algn="l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	- Navigation Grid</a:t>
            </a:r>
          </a:p>
          <a:p>
            <a:pPr lvl="1" algn="l"/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 algn="l"/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 algn="l"/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 algn="l"/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 algn="l"/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 indent="0" algn="l">
              <a:buNone/>
            </a:pPr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3DF91-D842-007A-0667-99C90B932EF5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B1A1A2-D4D4-E285-B71A-52A8D68FA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1988" r="47279" b="33395"/>
          <a:stretch/>
        </p:blipFill>
        <p:spPr>
          <a:xfrm>
            <a:off x="5207001" y="1978641"/>
            <a:ext cx="3479800" cy="5019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30347-2527-FD62-534E-59F8F46DB5FB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6FDF90-B3FD-0845-8B8F-8D532434C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51601" y="7171094"/>
            <a:ext cx="2096219" cy="2096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097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079750" y="1101090"/>
            <a:ext cx="8988425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Widget </a:t>
            </a:r>
            <a:r>
              <a:rPr lang="en-US" sz="1200" b="1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connectivityWidget</a:t>
            </a:r>
            <a:r>
              <a:rPr lang="en-US" sz="12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 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switch (_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connectivityController.connectivityStatus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case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ConnectivityResult.none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ListTile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tileColor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Themes.backgroundColor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leading: Icon(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Icons.not_interested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size: 50.0,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title: Text("NOT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CONNECTED".tr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style: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TextStyle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fontSize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18,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fontWeight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FontWeight.bold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subtitle: Text("No Connection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Found".tr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case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ConnectivityResult.wifi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buildWifiTile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case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ConnectivityResult.mobile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buildMobileInfoTile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default: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ListTile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tileColor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Themes.accentColor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leading: Icon(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Icons.error_outline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color: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Colors.red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size: 50.0,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title: Text("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ERROR".tr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style: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TextStyle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fontSize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18,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fontWeight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FontWeight.bold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subtitle: Text("CONNECTION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ERROR".tr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}:</a:t>
            </a:r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079750" y="0"/>
            <a:ext cx="898842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0" algn="l"/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Following method return the connectivity widget</a:t>
            </a:r>
          </a:p>
          <a:p>
            <a:pPr lvl="1" indent="0" algn="l">
              <a:buNone/>
            </a:pPr>
            <a:endParaRPr lang="en-US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90988-0B1A-B204-5722-27E9B4902176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079750" y="857250"/>
            <a:ext cx="8988425" cy="600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Widget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buildWifiTile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FutureBuilder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&lt;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WifiInfo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&gt;(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future: _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connectivityController.getWifiInfo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builder: (_, snapshot)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if 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snapshot.hasError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buildPermissionErrorWidget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snapshot.error.toString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_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connectivityController.askForLocationPermission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} else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switch 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snapshot.connectionState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case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ConnectionState.done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WifiInfo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wifiInfo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=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snapshot.data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!;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ExpansionTileCard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expandedTextColor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Themes.primaryColor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leading: Icon(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Icons.wifi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size: 50.0,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title: Text(wifiInfo.name,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style: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TextStyle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fontSize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18,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fontWeight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FontWeight.bold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subtitle: Text("WIFI Network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Connection".tr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children: [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wifiInfoTable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wifiInfo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],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default: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//TODO: Other switch cases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return Container();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}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}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});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}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3079750" y="0"/>
            <a:ext cx="898842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endParaRPr lang="en-US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0" algn="l"/>
            <a:r>
              <a:rPr lang="en-US" b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In case of Wifi Connected WifiTile is shown using the following method :</a:t>
            </a:r>
          </a:p>
        </p:txBody>
      </p:sp>
      <p:pic>
        <p:nvPicPr>
          <p:cNvPr id="11" name="Picture 10" descr="/home/ahmed/Desktop/Picture38.pngPicture38">
            <a:extLst>
              <a:ext uri="{FF2B5EF4-FFF2-40B4-BE49-F238E27FC236}">
                <a16:creationId xmlns:a16="http://schemas.microsoft.com/office/drawing/2014/main" id="{54C28391-B071-3E16-CB75-4D1D5611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9257" y="5147247"/>
            <a:ext cx="4463064" cy="125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470B49-9C29-3345-C986-C124E8B4D873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079750" y="685800"/>
            <a:ext cx="8988425" cy="6185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Widget wifiInfoTable(WifiInfo wifiInfo)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return DataTable(columns: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DataColumn(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label: Text('Field'.tr,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style: TextStyle(fontSize: 16, fontWeight: FontWeight.bold))),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DataColumn(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label: Text('Value'.tr,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style: TextStyle(fontSize: 16, fontWeight: FontWeight.bold))),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], rows: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DataRow(cells: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DataCell(Text('Name'.tr)),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DataCell(Text(wifiInfo.name)),]),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DataRow(cells: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DataCell(Text('IPv4')),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DataCell(Text(wifiInfo.ipv4)),]),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DataRow(cells: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DataCell(Text('Subnet')),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DataCell(Text(wifiInfo.subnet)), ]),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DataRow(cells: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DataCell(Text('IPv6')),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DataCell(Text(wifiInfo.ipv6)),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]),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DataRow(cells: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DataCell(Text('Gateway'.tr)),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DataCell(Text(wifiInfo.gateway)),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]),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DataRow(cells: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DataCell(Text('Broadcast'.tr)),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DataCell(Text(wifiInfo.broadcast.toString().replaceAll('/', ''))) ]),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DataRow(cells: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DataCell(Text('BSSID')),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DataCell(Text(wifiInfo.bssid))  ]),]);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}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3079750" y="0"/>
            <a:ext cx="89884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For more information about WIFI:</a:t>
            </a:r>
          </a:p>
        </p:txBody>
      </p:sp>
      <p:pic>
        <p:nvPicPr>
          <p:cNvPr id="9" name="Picture 8" descr="/home/ahmed/Desktop/Picture39.pngPicture39">
            <a:extLst>
              <a:ext uri="{FF2B5EF4-FFF2-40B4-BE49-F238E27FC236}">
                <a16:creationId xmlns:a16="http://schemas.microsoft.com/office/drawing/2014/main" id="{A63905F1-03A0-F99A-8EEF-7C2D81AE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20195" y="2655311"/>
            <a:ext cx="4699450" cy="28964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D5847B-B430-D9DB-B62F-95151639D1DE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/>
        </p:nvSpPr>
        <p:spPr>
          <a:xfrm>
            <a:off x="3079750" y="0"/>
            <a:ext cx="898842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In case of Mobile data connected the connectivity tile shows the </a:t>
            </a:r>
            <a:r>
              <a:rPr lang="en-US" b="1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mobileInfoTile</a:t>
            </a:r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using the following method: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41320" y="798195"/>
            <a:ext cx="8988425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Widget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buildMobileInfoTile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FutureBuilder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&lt;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MobileNetworkInfo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&gt;(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future: _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connectivityController.getMobileNetworkInfo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builder: (_, snapshot)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if 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snapshot.hasError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buildPermissionErrorWidget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snapshot.error.toString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_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connectivityController.askForPhonePermission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} else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switch 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snapshot.connectionState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case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ConnectionState.done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MobileNetworkInfo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mobileNetworkInfo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=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snapshot.data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!;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ExpansionTileCard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expandedTextColor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Themes.primaryColor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leading: Icon(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Icons.signal_cellular_alt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 size: 50.0,),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title: Text(mobileNetworkInfo.name,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style: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TextStyle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fontSize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18,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fontWeight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FontWeight.bold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subtitle: Text("Mobile Network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Connection".tr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children: [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mobileNetworkInfoTable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mobileNetworkInfo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)],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default: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return Container();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}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}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});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}</a:t>
            </a:r>
          </a:p>
        </p:txBody>
      </p:sp>
      <p:pic>
        <p:nvPicPr>
          <p:cNvPr id="9" name="Picture 8" descr="/home/ahmed/Desktop/Picture40.pngPicture40">
            <a:extLst>
              <a:ext uri="{FF2B5EF4-FFF2-40B4-BE49-F238E27FC236}">
                <a16:creationId xmlns:a16="http://schemas.microsoft.com/office/drawing/2014/main" id="{0CF94A6F-429D-5575-0C2E-EF980A24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5305" y="4765992"/>
            <a:ext cx="5848985" cy="1600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0FB5BD-E802-1A50-DC36-3F4F16516D0A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079750" y="685800"/>
            <a:ext cx="8988425" cy="4338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Widget mobileNetworkInfoTable(MobileNetworkInfo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mobileNetworkInfo)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return DataTable(columns: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DataColumn(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label: Text('Field'.tr,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style: TextStyle(fontSize: 16, fontWeight: FontWeight.bold))),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DataColumn(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label: Text('Value'.tr,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style: TextStyle(fontSize: 16, fontWeight: FontWeight.bold))),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], rows: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DataRow(cells: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DataCell(Text('Name'.tr)),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DataCell(Text(mobileNetworkInfo.name)), ]),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DataRow(cells: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DataCell(Text('Type'.tr)),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DataCell(Text(mobileNetworkInfo.networkType)),]),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DataRow(cells: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DataCell(Text('Strength'.tr)),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DataCell(Text(mobileNetworkInfo.signalStrength.tr)),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]),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]);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}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}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3079750" y="0"/>
            <a:ext cx="89884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b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 using  method:</a:t>
            </a:r>
          </a:p>
        </p:txBody>
      </p:sp>
      <p:pic>
        <p:nvPicPr>
          <p:cNvPr id="9" name="Picture 8" descr="/home/ahmed/Desktop/Picture41.pngPicture41">
            <a:extLst>
              <a:ext uri="{FF2B5EF4-FFF2-40B4-BE49-F238E27FC236}">
                <a16:creationId xmlns:a16="http://schemas.microsoft.com/office/drawing/2014/main" id="{9207C94E-029F-87AC-9E20-CC5D717D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2302" y="4358816"/>
            <a:ext cx="4323106" cy="254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75426D-841F-13DA-E22E-36BD5B9EEC6B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079750" y="946150"/>
            <a:ext cx="8988425" cy="249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GridView.builder(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itemCount: _navController.pages.length,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gridDelegate: SliverGridDelegateWithFixedCrossAxisCount(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crossAxisCount: 3, crossAxisSpacing: 10.0,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mainAxisSpacing: 10.0),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itemBuilder: (BuildContext context, int index){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NavPage page = _navController.pages[index];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return InkWell(onTap: page.action,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child: Container(color: page.color,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child: Column(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mainAxisAlignment: MainAxisAlignment.spaceEvenly,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children: [ Icon( page.icon,size: 75.0,),Text(page.title.tr)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], ), ), ); }, ),  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3079750" y="0"/>
            <a:ext cx="898842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b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Navigation Grid</a:t>
            </a:r>
          </a:p>
          <a:p>
            <a:pPr lvl="1" algn="l"/>
            <a:r>
              <a:rPr lang="en-US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To Navigate to each page if the system navigation grid is build using the following code:</a:t>
            </a:r>
          </a:p>
        </p:txBody>
      </p:sp>
      <p:pic>
        <p:nvPicPr>
          <p:cNvPr id="8" name="Picture 7" descr="/home/ahmed/Desktop/Picture43.pngPicture4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7914" y="3827145"/>
            <a:ext cx="3609340" cy="2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46A9B1-EC51-E741-EA8B-8A792A640D98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/>
        </p:nvSpPr>
        <p:spPr>
          <a:xfrm>
            <a:off x="3079750" y="0"/>
            <a:ext cx="898842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5.3.11 Navigation Drawer</a:t>
            </a:r>
          </a:p>
          <a:p>
            <a:endParaRPr lang="en-US" sz="2400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Has two functions as following:</a:t>
            </a:r>
          </a:p>
          <a:p>
            <a:pPr lvl="1"/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2"/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1.Google login tile</a:t>
            </a:r>
          </a:p>
          <a:p>
            <a:pPr lvl="2"/>
            <a:endParaRPr lang="en-US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2"/>
            <a:endParaRPr lang="en-US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2"/>
            <a:endParaRPr lang="en-US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2"/>
            <a:endParaRPr lang="en-US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2"/>
            <a:endParaRPr lang="en-US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2"/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2"/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2.Navigation List</a:t>
            </a:r>
          </a:p>
        </p:txBody>
      </p:sp>
      <p:pic>
        <p:nvPicPr>
          <p:cNvPr id="8" name="Picture 7" descr="/home/ahmed/Desktop/Picture44.pngPicture4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09196" y="1661993"/>
            <a:ext cx="2663759" cy="134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/home/ahmed/Desktop/Picture45.pngPicture45">
            <a:extLst>
              <a:ext uri="{FF2B5EF4-FFF2-40B4-BE49-F238E27FC236}">
                <a16:creationId xmlns:a16="http://schemas.microsoft.com/office/drawing/2014/main" id="{DA36CA37-918C-2833-6761-C6AA6C88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09195" y="3685826"/>
            <a:ext cx="2663759" cy="2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A0FF4-7706-F408-97B9-2B9359F427C2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079750" y="600710"/>
            <a:ext cx="8988425" cy="5446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return ListTile(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leading: Icon(icon, color: Colors.white),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title: Text(text, style: textStyle),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onTap: onClicked,); }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// On Scaffold we put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buildMenuItem(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text: 'Home'.tr, icon: Icons.home,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onClicked: _navController.openHomePage),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buildMenuItem(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text: 'Data Usage'.tr,icon: Icons.data_usage,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onClicked: _navController.openDataUsagePage),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buildMenuItem(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text: 'DNS Test'.tr,icon: Icons.dns,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onClicked: _navController.openDnsTestPage),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buildMenuItem(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text: 'LAN Scanner'.tr,icon: Icons.lan,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onClicked: _navController.openLanScannerPage),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buildMenuItem(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text: 'Internet Speed Test'.tr, icon: Icons.speed,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onClicked: _navController.openSpeedTestPage),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buildMenuItem(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text: 'Ping Test'.tr, icon: Icons.network_ping,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onClicked: _navController.openPingTestPage),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buildMenuItem(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text: 'Network Logger'.tr,icon: Icons.line_style,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onClicked: _navController.openNetworkLoggerPage),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Divider(color: Colors.white70),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buildMenuItem(text: 'Settings'.tr,  icon: Icons.settings,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onClicked: _navController.openSettingsPage),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3079750" y="0"/>
            <a:ext cx="89884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 code of navigation list is as following: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CEE12-6E27-E793-4901-882F69A62FA9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/>
        </p:nvSpPr>
        <p:spPr>
          <a:xfrm>
            <a:off x="3079750" y="0"/>
            <a:ext cx="898842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Lan Scanner Page</a:t>
            </a:r>
          </a:p>
          <a:p>
            <a:endParaRPr lang="en-US" sz="2400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Most of the code was implemented in the </a:t>
            </a:r>
            <a:r>
              <a:rPr lang="en-US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LanScannerController</a:t>
            </a:r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so what was left was only the UI code as following:</a:t>
            </a:r>
          </a:p>
        </p:txBody>
      </p:sp>
      <p:sp>
        <p:nvSpPr>
          <p:cNvPr id="5" name="TextBox 8"/>
          <p:cNvSpPr txBox="1"/>
          <p:nvPr/>
        </p:nvSpPr>
        <p:spPr>
          <a:xfrm>
            <a:off x="3336925" y="1860550"/>
            <a:ext cx="8988425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RefreshIndicator(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onRefresh: _lanScannerController.scanNetwork,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child: GetBuilder&lt;LanScannerController&gt;(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builder: (_) =&gt; Container(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width: double.infinity,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height: double.infinity,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child: ListView(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children: [ ..._lanScannerController.getDevicesList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.map((dev) =&gt; ListTile(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title: Text(dev.name),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subtitle: Text(dev.ip + "\n" + dev.mac),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leading: Icon(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getDevIcon(dev.type),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size: 40.0,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isThreeLine: true,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))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.toList(),  ]   ) ),   ) ),</a:t>
            </a:r>
          </a:p>
        </p:txBody>
      </p:sp>
      <p:pic>
        <p:nvPicPr>
          <p:cNvPr id="9" name="Picture 8" descr="/home/ahmed/Desktop/Picture46.pngPicture46">
            <a:extLst>
              <a:ext uri="{FF2B5EF4-FFF2-40B4-BE49-F238E27FC236}">
                <a16:creationId xmlns:a16="http://schemas.microsoft.com/office/drawing/2014/main" id="{F866D595-C03A-3994-DAAB-65824E5B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01660" y="1395412"/>
            <a:ext cx="3866515" cy="43453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F34602-6571-4D27-EB67-884955CB9EF5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0"/>
                            </p:stCondLst>
                            <p:childTnLst>
                              <p:par>
                                <p:cTn id="10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079750" y="1255894"/>
            <a:ext cx="8988425" cy="470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GetBuilder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&lt;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SpeedTestController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&gt;(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init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SpeedTestController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builder: (controller)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return Column(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children: [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Padding(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padding: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EdgeInsets.only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(top: 35.0,left: 30.0, right: 30.0,bottom: 5.0),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child: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SizedBox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width: 300,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height: 300,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child: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SpeedOMeter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start: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controller.start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end: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controller.end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highlightStart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0.125,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highlightEnd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0.875,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themeData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ThemeData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primaryColor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Themes.primaryColor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//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accentColor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Colors.black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backgroundColor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Colors.grey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eventObservable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controller.eventObservable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), 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Text("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Download".tr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+" : " +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controller.downSpeed.toString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 +' '+ controller.downUnit.tr),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Text("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Upload".tr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+" : " +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controller.upSpeed.toString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 +' '+ controller.upUnit.tr),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ElevatedButton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onPressed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controller.speed_test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 child: Text("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Start".tr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)) ], ); }, ),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79750" y="0"/>
            <a:ext cx="898842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Speed test Page</a:t>
            </a:r>
            <a:endParaRPr lang="en-US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0"/>
            <a:endParaRPr lang="en-US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 UI code was as following:</a:t>
            </a:r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</a:t>
            </a:r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</p:txBody>
      </p:sp>
      <p:pic>
        <p:nvPicPr>
          <p:cNvPr id="9" name="Picture 8" descr="/home/ahmed/Desktop/Picture47.pngPicture47">
            <a:extLst>
              <a:ext uri="{FF2B5EF4-FFF2-40B4-BE49-F238E27FC236}">
                <a16:creationId xmlns:a16="http://schemas.microsoft.com/office/drawing/2014/main" id="{6EA077A3-D56D-859D-DFAA-C37FE57F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68642" y="1324397"/>
            <a:ext cx="2899533" cy="35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4A494-DC8D-84E7-D315-8C6376E34D7D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6FDF90-B3FD-0845-8B8F-8D532434C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00" y="3825200"/>
            <a:ext cx="2096219" cy="20962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82F20-3834-8D94-2B30-EFB5E5988B4C}"/>
              </a:ext>
            </a:extLst>
          </p:cNvPr>
          <p:cNvSpPr txBox="1"/>
          <p:nvPr/>
        </p:nvSpPr>
        <p:spPr>
          <a:xfrm>
            <a:off x="4952429" y="2723486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Introduction</a:t>
            </a:r>
            <a:endParaRPr lang="ar-EG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1F7C6-5EF4-3E79-2BDC-522B8809681F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1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320415" y="1291590"/>
            <a:ext cx="8988425" cy="5262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ListView.builder(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shrinkWrap: true,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itemCount: controller.googleDnsResultList.length,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itemBuilder: (context, index)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return GestureDetector(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	  onTap: ()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   Clipboard.setData(ClipboardData(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text: controller.googleDnsResultList[index], ));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ScaffoldMessenger.of(context).showSnackBar(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    SnackBar(content: Text("IP Copied to clipboard".tr)), ); },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child: ListTile(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tileColor: Themes.primaryColor,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leading: index == 0?Icon(Icons.dns):SizedBox(width: 24.0),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title: index == 0 ? Column(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      crossAxisAlignment: CrossAxisAlignment.start,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children: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    Text("DNS Test Results".tr+"\n\n",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      style: textStyle, ), ], ) : SizedBox.shrink(),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subtitle: index &gt;= 0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? Padding(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padding:EdgeInsets.only(bottom:18.0,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      child: Text(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    controller.googleDnsResultList[index],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      style: TextStyle(color:Colors.blue),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      ),   )  : null,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  ),);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},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),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79750" y="0"/>
            <a:ext cx="8988425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DNS Test Page</a:t>
            </a:r>
          </a:p>
          <a:p>
            <a:pPr lvl="0"/>
            <a:endParaRPr lang="en-US" sz="2400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 UI code was as following:</a:t>
            </a:r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</a:t>
            </a:r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</p:txBody>
      </p:sp>
      <p:pic>
        <p:nvPicPr>
          <p:cNvPr id="9" name="Picture 8" descr="/home/ahmed/Desktop/Picture48.pngPicture48">
            <a:extLst>
              <a:ext uri="{FF2B5EF4-FFF2-40B4-BE49-F238E27FC236}">
                <a16:creationId xmlns:a16="http://schemas.microsoft.com/office/drawing/2014/main" id="{36C95236-1566-0877-53BC-F27551FD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58860" y="1372693"/>
            <a:ext cx="3533140" cy="490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2A4EFE-F8B9-C913-CF42-B7E147197A48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320415" y="1291590"/>
            <a:ext cx="8988425" cy="489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Padding(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padding: EdgeInsets.all(20),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child: Column(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mainAxisAlignment: MainAxisAlignment.center,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children: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TextField(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controller: pingController.urlController,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decoration: InputDecoration(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labelText: 'Hostname/IP',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border: OutlineInputBorder(),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SizedBox(height: 20),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ElevatedButton(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onPressed: () =&gt; pingController.doPing(),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child: Text('Start Test '.tr),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SizedBox(height: 20),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Obx(()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final pingResults = pingController.pingResults;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if (pingResults.length == 5)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final transmitted = pingController.transmittedPackets;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final lost = pingController.lostPackets;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final percentage = lost &gt; 0 ? lost / transmitted.toInt() * 100 : 0;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WidgetsBinding.instance.addPostFrameCallback((_)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79750" y="0"/>
            <a:ext cx="8988425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Ping Test Page</a:t>
            </a:r>
          </a:p>
          <a:p>
            <a:pPr lvl="0"/>
            <a:endParaRPr lang="en-US" sz="2400" b="1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 UI code was as following:</a:t>
            </a:r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</a:t>
            </a:r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D4134-80D3-3643-2B88-1C9DA6D6C973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079750" y="0"/>
            <a:ext cx="8988425" cy="6924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showDialog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context: context,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builder: (_) =&gt;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AlertDialog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title: Text("Ping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Summary".tr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backgroundColor:Themes.backgroundColor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content: Text(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'Transmitted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Packets'.tr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+ ': $transmitted\n'+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  'Lost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Packets'.tr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+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  ': $lost \n'+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  'Packets Percentage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loss'.tr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+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  ':${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percentage.toStringAsFixed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(2)}%'.tr,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actions: &lt;Widget&gt;[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ElevatedButton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onPressed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()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Navigator.of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(context).pop();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},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child: Text('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OK'.tr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],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});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}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return Expanded(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child: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ListView.builder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itemCount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pingResults.length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itemBuilder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(context, index)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final result =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pingResults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[index];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ListTile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title: Text('Ping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Result'.tr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+' ${index +1}'),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subtitle: Column(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crossAxisAlignment:CrossAxisAlignment.start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children: [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Text('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IP'.tr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+':${result.response?.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ip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}'),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Text('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TTL'.tr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+':${result.response?.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ttl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}'),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Text('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Time'.tr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+': ${result.response?.time?.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inMilliseconds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?? 'N/A'}' + '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ms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'.tr),],), ); }, ), );}),],),),</a:t>
            </a:r>
          </a:p>
        </p:txBody>
      </p:sp>
      <p:pic>
        <p:nvPicPr>
          <p:cNvPr id="8" name="Picture 7" descr="/home/ahmed/Desktop/Picture49.pngPicture49">
            <a:extLst>
              <a:ext uri="{FF2B5EF4-FFF2-40B4-BE49-F238E27FC236}">
                <a16:creationId xmlns:a16="http://schemas.microsoft.com/office/drawing/2014/main" id="{BCF0ADE0-5890-B060-EFDB-9C1C66D7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05747" y="975360"/>
            <a:ext cx="3202305" cy="49072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34DAB-89B5-A468-792B-32931DDD8EB6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5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5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5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5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320415" y="1291590"/>
            <a:ext cx="8988425" cy="323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Row(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mainAxisAlignment: MainAxisAlignment.center,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children: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Text("Mobile usage".tr),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ObxValue(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(p0) =&gt; Switch(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value:_dataUsageController.wifiOrData.value,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activeColor: Colors.deepPurple,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inactiveThumbColor: Colors.blue,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inactiveTrackColor: Colors.lightBlueAccent,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onChanged: (val)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_dataUsageController.wifiOrData.value=val;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}),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_dataUsageController.wifiOrData),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Text("WIFI usage".tr),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],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),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79750" y="0"/>
            <a:ext cx="8988425" cy="1291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Data Usage Page</a:t>
            </a:r>
          </a:p>
          <a:p>
            <a:pPr lvl="1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 UI code was as following:</a:t>
            </a:r>
          </a:p>
          <a:p>
            <a:pPr lvl="1"/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2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-Selection Switch to select </a:t>
            </a:r>
            <a:r>
              <a:rPr lang="en-US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Wifi</a:t>
            </a:r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Usage or Data Usage</a:t>
            </a:r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</a:t>
            </a:r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7B3A0-71FC-3B39-9C56-06D8275818F7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079750" y="580390"/>
            <a:ext cx="8988425" cy="6369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Obx(()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return FutureBuilder(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future: _dataUsageController.wifiOrData.value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? _dataUsageController.wifiAppsList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: _dataUsageController.mobileAppsList,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builder: (_, snapshot)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if (snapshot.connectionState == ConnectionState.done)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if (snapshot.hasData)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List&lt;DataUsageModel&gt; appsList =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snapshot.data as List&lt;DataUsageModel&gt;;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return SizedBox(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width: double.infinity,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height: 620.0,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child: ListView(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children: [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...appsList.map((app) {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num recvVal = _dataUsageController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.round_data(app.received!);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String recvUnit = _dataUsageController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.data_unit(app.received!);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num sentVal =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_dataUsageController.round_data(app.sent!);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String sentUnit =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_dataUsageController.data_unit(app.sent!);</a:t>
            </a:r>
          </a:p>
          <a:p>
            <a:pPr lvl="1" algn="l"/>
            <a:endParaRPr lang="en-US" sz="120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return ListTile(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title: Text(app.appName!),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leading: Container(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height: 60,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width: 60,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decoration: BoxDecoration(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image: DecorationImage(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  image: MemoryImage(app.appIconBytes!),</a:t>
            </a:r>
          </a:p>
          <a:p>
            <a:pPr lvl="1" algn="l"/>
            <a:r>
              <a:rPr lang="en-US" sz="120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            ),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41320" y="0"/>
            <a:ext cx="89884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-Actual applications list with its sent and received bytes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A76D0-7195-D63A-822D-37D66CB1EC02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11" name="Picture 10" descr="/home/ahmed/Desktop/Picture50.pngPicture50">
            <a:extLst>
              <a:ext uri="{FF2B5EF4-FFF2-40B4-BE49-F238E27FC236}">
                <a16:creationId xmlns:a16="http://schemas.microsoft.com/office/drawing/2014/main" id="{D2FC69DD-698D-69D3-59E1-490BAFF0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27440" y="1333499"/>
            <a:ext cx="3202305" cy="4863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/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/>
          <p:cNvSpPr txBox="1"/>
          <p:nvPr/>
        </p:nvSpPr>
        <p:spPr>
          <a:xfrm>
            <a:off x="120769" y="459817"/>
            <a:ext cx="6094562" cy="48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/>
          <p:cNvSpPr txBox="1"/>
          <p:nvPr/>
        </p:nvSpPr>
        <p:spPr>
          <a:xfrm>
            <a:off x="3903371" y="1292662"/>
            <a:ext cx="898842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ListTile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buildLanguageTile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ListTile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title: Text("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Language".tr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leading: const Icon(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Icons.language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 size: 40.0),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subtitle: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GetBuilder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&lt;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LocaleController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&gt;(builder: (_)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return Text(localeCtrl.language.tr);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}),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onTap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localeCtrl.switchLang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}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79750" y="0"/>
            <a:ext cx="898842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Settings Page</a:t>
            </a:r>
          </a:p>
          <a:p>
            <a:pPr lvl="1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 UI code was as following:</a:t>
            </a:r>
          </a:p>
          <a:p>
            <a:pPr lvl="2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 settings page contains the following:</a:t>
            </a:r>
          </a:p>
          <a:p>
            <a:pPr lvl="3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-Tile to switch the application language</a:t>
            </a:r>
            <a:r>
              <a:rPr lang="en-US" b="1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</a:t>
            </a:r>
            <a:endParaRPr lang="en-US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</p:txBody>
      </p:sp>
      <p:pic>
        <p:nvPicPr>
          <p:cNvPr id="7" name="Picture 6" descr="/home/ahmed/Desktop/Picture51.pngPicture5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7583" y="1639097"/>
            <a:ext cx="3866515" cy="994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C9B5E919-C6DD-BA97-BCEA-523D0E322521}"/>
              </a:ext>
            </a:extLst>
          </p:cNvPr>
          <p:cNvSpPr txBox="1"/>
          <p:nvPr/>
        </p:nvSpPr>
        <p:spPr>
          <a:xfrm>
            <a:off x="3903370" y="3913202"/>
            <a:ext cx="8988425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GetBuilder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&lt;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SettingController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&gt;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buildThemeTile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GetBuilder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&lt;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SettingController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&gt;(builder: (context) {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return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ListTile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title: Text("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Theme".tr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subtitle: Text(settingController.theme_str.tr),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leading: Icon(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settingController.theme_str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 == 'light'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?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Icons.light_mode</a:t>
            </a:r>
            <a:endParaRPr lang="en-US" sz="1200" dirty="0">
              <a:latin typeface="Rockwell" panose="02060603020205020403" pitchFamily="18" charset="0"/>
              <a:cs typeface="Rockwell" panose="02060603020205020403" pitchFamily="18" charset="0"/>
              <a:sym typeface="+mn-ea"/>
            </a:endParaRP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    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Icons.dark_mode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  size: 40.0,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),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 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onTap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: </a:t>
            </a:r>
            <a:r>
              <a:rPr lang="en-US" sz="1200" dirty="0" err="1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settingController.switchTheme</a:t>
            </a:r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,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  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  });</a:t>
            </a:r>
          </a:p>
          <a:p>
            <a:pPr lvl="1" algn="l"/>
            <a:r>
              <a:rPr lang="en-US" sz="1200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  }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88E508C1-F300-3BA5-78E0-966C28FE494B}"/>
              </a:ext>
            </a:extLst>
          </p:cNvPr>
          <p:cNvSpPr txBox="1"/>
          <p:nvPr/>
        </p:nvSpPr>
        <p:spPr>
          <a:xfrm>
            <a:off x="3010619" y="3320112"/>
            <a:ext cx="89884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dirty="0">
                <a:latin typeface="Rockwell" panose="02060603020205020403" pitchFamily="18" charset="0"/>
                <a:cs typeface="Rockwell" panose="02060603020205020403" pitchFamily="18" charset="0"/>
                <a:sym typeface="+mn-ea"/>
              </a:rPr>
              <a:t>-Tile to switch between light and dark themes</a:t>
            </a:r>
          </a:p>
        </p:txBody>
      </p:sp>
      <p:pic>
        <p:nvPicPr>
          <p:cNvPr id="13" name="Picture 12" descr="/home/ahmed/Picture53.pngPicture53">
            <a:extLst>
              <a:ext uri="{FF2B5EF4-FFF2-40B4-BE49-F238E27FC236}">
                <a16:creationId xmlns:a16="http://schemas.microsoft.com/office/drawing/2014/main" id="{2A63DA5F-0E10-F426-C5EE-B93D2B4A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97583" y="4880942"/>
            <a:ext cx="4063365" cy="92583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065EB1-A3E7-7E7C-CB79-E4F9B5449C5E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8000"/>
                            </p:stCondLst>
                            <p:childTnLst>
                              <p:par>
                                <p:cTn id="1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uiExpand="1" build="p"/>
      <p:bldP spid="11" grpId="0" uiExpand="1" build="p"/>
      <p:bldP spid="12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C21D161-E12E-8826-A337-3FD20DA90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31" y="2423979"/>
            <a:ext cx="2405351" cy="240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5B2415-83C8-C5F5-BF67-BD0D6ACA2C8D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967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C26EFD-2326-D8A9-848F-2DA4876387F2}"/>
              </a:ext>
            </a:extLst>
          </p:cNvPr>
          <p:cNvSpPr txBox="1"/>
          <p:nvPr/>
        </p:nvSpPr>
        <p:spPr>
          <a:xfrm>
            <a:off x="4821800" y="3076243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Testing</a:t>
            </a:r>
            <a:endParaRPr lang="ar-EG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91B60-DB14-B5AF-CD89-40440BB5AFF3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34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Running 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AF9A8-D6D0-D4D9-C212-DA829FF330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29"/>
          <a:stretch/>
        </p:blipFill>
        <p:spPr bwMode="auto">
          <a:xfrm>
            <a:off x="4100966" y="2051414"/>
            <a:ext cx="3548063" cy="931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Network Info: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125F8-2CC0-3CDD-8F4F-7D501DDBE6B4}"/>
              </a:ext>
            </a:extLst>
          </p:cNvPr>
          <p:cNvSpPr txBox="1"/>
          <p:nvPr/>
        </p:nvSpPr>
        <p:spPr>
          <a:xfrm>
            <a:off x="3781649" y="1572771"/>
            <a:ext cx="35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Rockwell" panose="02060603020205020403" pitchFamily="18" charset="0"/>
              </a:rPr>
              <a:t>Not connected to a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04A86A-10A5-56E4-6B76-1ADF91EB332E}"/>
              </a:ext>
            </a:extLst>
          </p:cNvPr>
          <p:cNvSpPr txBox="1"/>
          <p:nvPr/>
        </p:nvSpPr>
        <p:spPr>
          <a:xfrm>
            <a:off x="3781649" y="3150382"/>
            <a:ext cx="307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Rockwell" panose="02060603020205020403" pitchFamily="18" charset="0"/>
              </a:rPr>
              <a:t>Connected to WIFI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C4E259-6401-B005-5249-8ADE4C70B2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37"/>
          <a:stretch/>
        </p:blipFill>
        <p:spPr bwMode="auto">
          <a:xfrm>
            <a:off x="4100965" y="3686952"/>
            <a:ext cx="3548063" cy="931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DAB647-A67B-C2CD-EF38-0BE2F0E61D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54"/>
          <a:stretch/>
        </p:blipFill>
        <p:spPr bwMode="auto">
          <a:xfrm>
            <a:off x="8019821" y="3686952"/>
            <a:ext cx="3548063" cy="3033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C88F4A-C348-97B1-D69C-CE5000A69DC1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21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Running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Network Info: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125F8-2CC0-3CDD-8F4F-7D501DDBE6B4}"/>
              </a:ext>
            </a:extLst>
          </p:cNvPr>
          <p:cNvSpPr txBox="1"/>
          <p:nvPr/>
        </p:nvSpPr>
        <p:spPr>
          <a:xfrm>
            <a:off x="3781649" y="1572771"/>
            <a:ext cx="35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Rockwell" panose="02060603020205020403" pitchFamily="18" charset="0"/>
              </a:rPr>
              <a:t>Connected to mobile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3146B-AB05-6B3F-21EE-9B8F45E894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79861"/>
          <a:stretch/>
        </p:blipFill>
        <p:spPr bwMode="auto">
          <a:xfrm>
            <a:off x="4100964" y="2080377"/>
            <a:ext cx="3548063" cy="931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BE06EA-2B64-E383-BACB-B8706244A7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18"/>
          <a:stretch/>
        </p:blipFill>
        <p:spPr bwMode="auto">
          <a:xfrm>
            <a:off x="8005307" y="2080377"/>
            <a:ext cx="3086100" cy="20126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75E24F-EB1D-366F-2475-A566321ABA72}"/>
              </a:ext>
            </a:extLst>
          </p:cNvPr>
          <p:cNvSpPr txBox="1"/>
          <p:nvPr/>
        </p:nvSpPr>
        <p:spPr>
          <a:xfrm>
            <a:off x="3781649" y="4053414"/>
            <a:ext cx="199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Lan Scanner:</a:t>
            </a:r>
          </a:p>
        </p:txBody>
      </p:sp>
      <p:pic>
        <p:nvPicPr>
          <p:cNvPr id="17" name="Picture 16" descr="Text&#10;&#10;Description automatically generated with low confidence">
            <a:extLst>
              <a:ext uri="{FF2B5EF4-FFF2-40B4-BE49-F238E27FC236}">
                <a16:creationId xmlns:a16="http://schemas.microsoft.com/office/drawing/2014/main" id="{263E093A-30B1-D9C5-CAAF-3BE672BB2E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7" b="42553"/>
          <a:stretch/>
        </p:blipFill>
        <p:spPr bwMode="auto">
          <a:xfrm>
            <a:off x="4100963" y="4422746"/>
            <a:ext cx="3548063" cy="23186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6239F9-3490-2F43-9E6B-1EA8DA514281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62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6FDF90-B3FD-0845-8B8F-8D532434C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543" y="2578546"/>
            <a:ext cx="1935398" cy="193539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82F20-3834-8D94-2B30-EFB5E5988B4C}"/>
              </a:ext>
            </a:extLst>
          </p:cNvPr>
          <p:cNvSpPr txBox="1"/>
          <p:nvPr/>
        </p:nvSpPr>
        <p:spPr>
          <a:xfrm>
            <a:off x="3527744" y="2546247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Project Target</a:t>
            </a:r>
            <a:endParaRPr lang="ar-EG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3AF5-9B17-12EB-2AD5-39A28ABC9BC6}"/>
              </a:ext>
            </a:extLst>
          </p:cNvPr>
          <p:cNvSpPr txBox="1"/>
          <p:nvPr/>
        </p:nvSpPr>
        <p:spPr>
          <a:xfrm>
            <a:off x="3803790" y="3250959"/>
            <a:ext cx="6303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Rockwell" panose="02060603020205020403" pitchFamily="18" charset="0"/>
              </a:rPr>
              <a:t>The ordinary users. </a:t>
            </a:r>
          </a:p>
          <a:p>
            <a:pPr algn="just"/>
            <a:r>
              <a:rPr lang="en-US" dirty="0">
                <a:latin typeface="Rockwell" panose="02060603020205020403" pitchFamily="18" charset="0"/>
              </a:rPr>
              <a:t>Users don’t have to be in an advanced level in networks</a:t>
            </a:r>
            <a:endParaRPr lang="ar-EG" dirty="0">
              <a:latin typeface="Rockwell" panose="020606030202050204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6C9E6-B302-1E3C-D8C7-C73EBCD9AB7E}"/>
              </a:ext>
            </a:extLst>
          </p:cNvPr>
          <p:cNvSpPr txBox="1"/>
          <p:nvPr/>
        </p:nvSpPr>
        <p:spPr>
          <a:xfrm>
            <a:off x="3527744" y="3974977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Project Scope</a:t>
            </a:r>
            <a:endParaRPr lang="ar-EG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C38C6-D591-5699-ADC3-92DFC0D40FC8}"/>
              </a:ext>
            </a:extLst>
          </p:cNvPr>
          <p:cNvSpPr txBox="1"/>
          <p:nvPr/>
        </p:nvSpPr>
        <p:spPr>
          <a:xfrm>
            <a:off x="3665767" y="4677296"/>
            <a:ext cx="6303753" cy="1704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Mobile Application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Networking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Security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4FF3F-EB09-271D-63D8-BEBD5874B5DF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ACD28-3514-C81F-03E8-E670873F22C5}"/>
              </a:ext>
            </a:extLst>
          </p:cNvPr>
          <p:cNvSpPr txBox="1"/>
          <p:nvPr/>
        </p:nvSpPr>
        <p:spPr>
          <a:xfrm>
            <a:off x="3665767" y="476327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Introduction</a:t>
            </a:r>
            <a:endParaRPr lang="ar-E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8601B-D246-3A12-B156-E1035C098BE3}"/>
              </a:ext>
            </a:extLst>
          </p:cNvPr>
          <p:cNvSpPr txBox="1"/>
          <p:nvPr/>
        </p:nvSpPr>
        <p:spPr>
          <a:xfrm>
            <a:off x="3665767" y="1072275"/>
            <a:ext cx="8284934" cy="128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Pentor</a:t>
            </a:r>
            <a:r>
              <a:rPr lang="en-US" sz="18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is a cross-platform network monitoring app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I</a:t>
            </a:r>
            <a:r>
              <a:rPr lang="en-US" sz="18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t is important to have a tool that can help prevent unauthorized access.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Pentor</a:t>
            </a:r>
            <a:r>
              <a:rPr lang="en-US" sz="18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is here to fill that gap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63663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3" grpId="0"/>
      <p:bldP spid="14" grpId="0" uiExpand="1" build="p"/>
      <p:bldP spid="16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Running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Internet Speed Test: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9F876B-FECB-82EB-5C18-B61ABFB1A6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"/>
          <a:stretch/>
        </p:blipFill>
        <p:spPr bwMode="auto">
          <a:xfrm>
            <a:off x="3875991" y="1653196"/>
            <a:ext cx="3548063" cy="4225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543A6E-1019-E70F-6EE0-351B67DC44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"/>
          <a:stretch/>
        </p:blipFill>
        <p:spPr bwMode="auto">
          <a:xfrm>
            <a:off x="8020987" y="1653195"/>
            <a:ext cx="3548062" cy="42250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B4D7A0-8467-165D-368E-2FFBAB002E57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3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Running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Data Usage: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3683C-9B3A-9D28-3723-9A72FA059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992" y="1653195"/>
            <a:ext cx="3548062" cy="4225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6DAB99-139F-CDF0-110A-CB5D2663C8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73" y="1653195"/>
            <a:ext cx="3548062" cy="42250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881223-DB40-1DC7-02C8-825839EB64D9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17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Running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Google Sign In:</a:t>
            </a:r>
          </a:p>
        </p:txBody>
      </p:sp>
      <p:pic>
        <p:nvPicPr>
          <p:cNvPr id="11" name="Image1">
            <a:extLst>
              <a:ext uri="{FF2B5EF4-FFF2-40B4-BE49-F238E27FC236}">
                <a16:creationId xmlns:a16="http://schemas.microsoft.com/office/drawing/2014/main" id="{61D70E7A-63E4-5C5C-E069-0133BC23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75992" y="1653195"/>
            <a:ext cx="3548062" cy="4225089"/>
          </a:xfrm>
          <a:prstGeom prst="rect">
            <a:avLst/>
          </a:prstGeom>
        </p:spPr>
      </p:pic>
      <p:pic>
        <p:nvPicPr>
          <p:cNvPr id="12" name="Image8">
            <a:extLst>
              <a:ext uri="{FF2B5EF4-FFF2-40B4-BE49-F238E27FC236}">
                <a16:creationId xmlns:a16="http://schemas.microsoft.com/office/drawing/2014/main" id="{54F9D0EA-4858-D3CA-77CF-6CA545D8F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27078" y="1653195"/>
            <a:ext cx="3548061" cy="42250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EC3350-6D55-CCD7-E533-3791121485FA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27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Running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Ping Test:</a:t>
            </a:r>
          </a:p>
        </p:txBody>
      </p:sp>
      <p:pic>
        <p:nvPicPr>
          <p:cNvPr id="7" name="Image3">
            <a:extLst>
              <a:ext uri="{FF2B5EF4-FFF2-40B4-BE49-F238E27FC236}">
                <a16:creationId xmlns:a16="http://schemas.microsoft.com/office/drawing/2014/main" id="{F3F2A814-0811-AB5C-F641-14BD4844A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14"/>
          <a:stretch/>
        </p:blipFill>
        <p:spPr bwMode="auto">
          <a:xfrm>
            <a:off x="3875993" y="1653195"/>
            <a:ext cx="3548061" cy="42250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9">
            <a:extLst>
              <a:ext uri="{FF2B5EF4-FFF2-40B4-BE49-F238E27FC236}">
                <a16:creationId xmlns:a16="http://schemas.microsoft.com/office/drawing/2014/main" id="{ED5D0CB3-EC4B-6910-358E-AA4217496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40"/>
          <a:stretch/>
        </p:blipFill>
        <p:spPr bwMode="auto">
          <a:xfrm>
            <a:off x="8089788" y="1653195"/>
            <a:ext cx="3515724" cy="42250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31F52A-E216-EF47-6DBF-B62D555BDAE6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98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Running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DNS Test:</a:t>
            </a:r>
          </a:p>
        </p:txBody>
      </p:sp>
      <p:pic>
        <p:nvPicPr>
          <p:cNvPr id="11" name="Image2">
            <a:extLst>
              <a:ext uri="{FF2B5EF4-FFF2-40B4-BE49-F238E27FC236}">
                <a16:creationId xmlns:a16="http://schemas.microsoft.com/office/drawing/2014/main" id="{569DDADA-E249-C786-3919-FD66AB9F1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23"/>
          <a:stretch/>
        </p:blipFill>
        <p:spPr bwMode="auto">
          <a:xfrm>
            <a:off x="3908330" y="1653195"/>
            <a:ext cx="3515724" cy="42250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309A2-DDA0-1A1B-65A9-62CAA5896136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89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Network Info: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125F8-2CC0-3CDD-8F4F-7D501DDBE6B4}"/>
              </a:ext>
            </a:extLst>
          </p:cNvPr>
          <p:cNvSpPr txBox="1"/>
          <p:nvPr/>
        </p:nvSpPr>
        <p:spPr>
          <a:xfrm>
            <a:off x="3781649" y="1572771"/>
            <a:ext cx="35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Rockwell" panose="02060603020205020403" pitchFamily="18" charset="0"/>
              </a:rPr>
              <a:t>Connected to WIFI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F9C0D8-240F-A0D3-ECBC-BC18F5860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76"/>
          <a:stretch/>
        </p:blipFill>
        <p:spPr bwMode="auto">
          <a:xfrm>
            <a:off x="4057423" y="2035148"/>
            <a:ext cx="3543300" cy="1133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74907F-C16C-C908-D044-28D3861E35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88"/>
          <a:stretch/>
        </p:blipFill>
        <p:spPr bwMode="auto">
          <a:xfrm>
            <a:off x="8117749" y="2035148"/>
            <a:ext cx="3548063" cy="4161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FE4B4-D850-CD3A-B6EC-3A652CD535E9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26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Network Info: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125F8-2CC0-3CDD-8F4F-7D501DDBE6B4}"/>
              </a:ext>
            </a:extLst>
          </p:cNvPr>
          <p:cNvSpPr txBox="1"/>
          <p:nvPr/>
        </p:nvSpPr>
        <p:spPr>
          <a:xfrm>
            <a:off x="3781649" y="1572771"/>
            <a:ext cx="35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Rockwell" panose="02060603020205020403" pitchFamily="18" charset="0"/>
              </a:rPr>
              <a:t>Connected to mobile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D07CB-6C1B-4CA1-1E3B-FFDE4F45DB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17"/>
          <a:stretch/>
        </p:blipFill>
        <p:spPr bwMode="auto">
          <a:xfrm>
            <a:off x="4243350" y="2082518"/>
            <a:ext cx="3526471" cy="1133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37992-7899-F48F-4BD4-46A740C9F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47"/>
          <a:stretch/>
        </p:blipFill>
        <p:spPr bwMode="auto">
          <a:xfrm>
            <a:off x="8196894" y="2082518"/>
            <a:ext cx="3526471" cy="4161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8DCE55-3972-E9DB-8365-236AE4514493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85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Lan Scanner: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3F9E8D-7C00-6A74-CB83-04F2D43D28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6"/>
          <a:stretch/>
        </p:blipFill>
        <p:spPr bwMode="auto">
          <a:xfrm>
            <a:off x="3875026" y="1551050"/>
            <a:ext cx="3526471" cy="41617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9562A-047C-D21A-7360-CB815FD0FD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"/>
          <a:stretch/>
        </p:blipFill>
        <p:spPr bwMode="auto">
          <a:xfrm>
            <a:off x="8196893" y="1551050"/>
            <a:ext cx="3526471" cy="41617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9E1D22-297E-E6B8-372B-F028D77B66EB}"/>
              </a:ext>
            </a:extLst>
          </p:cNvPr>
          <p:cNvSpPr txBox="1"/>
          <p:nvPr/>
        </p:nvSpPr>
        <p:spPr>
          <a:xfrm>
            <a:off x="8031729" y="1101060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Internet Speed Test: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1219C4-3A25-CCA4-9AFC-EE3A91A202C0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0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Data Usage: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D1138-E294-6993-D084-C187F416B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56"/>
          <a:stretch/>
        </p:blipFill>
        <p:spPr bwMode="auto">
          <a:xfrm>
            <a:off x="3654421" y="1551050"/>
            <a:ext cx="4219579" cy="29721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DEF548-5AE4-52BE-DB1F-B00249E5CE9A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666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E88E30-2DA7-E05E-BDFC-5BE1ED2AEFB3}"/>
              </a:ext>
            </a:extLst>
          </p:cNvPr>
          <p:cNvSpPr txBox="1"/>
          <p:nvPr/>
        </p:nvSpPr>
        <p:spPr>
          <a:xfrm>
            <a:off x="3536830" y="331184"/>
            <a:ext cx="493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ckwell" panose="02060603020205020403" pitchFamily="18" charset="0"/>
              </a:rPr>
              <a:t>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95B2-8FB8-D5CF-8705-195E81642BB4}"/>
              </a:ext>
            </a:extLst>
          </p:cNvPr>
          <p:cNvSpPr txBox="1"/>
          <p:nvPr/>
        </p:nvSpPr>
        <p:spPr>
          <a:xfrm>
            <a:off x="3687305" y="1110394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Ping Test: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E1D22-297E-E6B8-372B-F028D77B66EB}"/>
              </a:ext>
            </a:extLst>
          </p:cNvPr>
          <p:cNvSpPr txBox="1"/>
          <p:nvPr/>
        </p:nvSpPr>
        <p:spPr>
          <a:xfrm>
            <a:off x="8031729" y="1101060"/>
            <a:ext cx="37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DNS Test:</a:t>
            </a:r>
          </a:p>
        </p:txBody>
      </p:sp>
      <p:pic>
        <p:nvPicPr>
          <p:cNvPr id="7" name="Image4">
            <a:extLst>
              <a:ext uri="{FF2B5EF4-FFF2-40B4-BE49-F238E27FC236}">
                <a16:creationId xmlns:a16="http://schemas.microsoft.com/office/drawing/2014/main" id="{638C5BD2-2BEE-FA27-E4A2-4133733C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75026" y="1551049"/>
            <a:ext cx="3526471" cy="4161787"/>
          </a:xfrm>
          <a:prstGeom prst="rect">
            <a:avLst/>
          </a:prstGeom>
        </p:spPr>
      </p:pic>
      <p:pic>
        <p:nvPicPr>
          <p:cNvPr id="8" name="Image7">
            <a:extLst>
              <a:ext uri="{FF2B5EF4-FFF2-40B4-BE49-F238E27FC236}">
                <a16:creationId xmlns:a16="http://schemas.microsoft.com/office/drawing/2014/main" id="{A5DEAA09-00C5-96C6-611C-1B5D0CAE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242007" y="1551049"/>
            <a:ext cx="3526471" cy="41617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BE0722-8315-B656-389E-BEF94A28F158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07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6FDF90-B3FD-0845-8B8F-8D532434C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7108">
            <a:off x="8897257" y="2070545"/>
            <a:ext cx="2158713" cy="2158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82F20-3834-8D94-2B30-EFB5E5988B4C}"/>
              </a:ext>
            </a:extLst>
          </p:cNvPr>
          <p:cNvSpPr txBox="1"/>
          <p:nvPr/>
        </p:nvSpPr>
        <p:spPr>
          <a:xfrm>
            <a:off x="3536830" y="476327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Project Features</a:t>
            </a:r>
            <a:endParaRPr lang="ar-EG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3AF5-9B17-12EB-2AD5-39A28ABC9BC6}"/>
              </a:ext>
            </a:extLst>
          </p:cNvPr>
          <p:cNvSpPr txBox="1"/>
          <p:nvPr/>
        </p:nvSpPr>
        <p:spPr>
          <a:xfrm>
            <a:off x="3536830" y="1291368"/>
            <a:ext cx="8020170" cy="4439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Display the basic network information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Internet speed test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Ping test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DNS test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Display connected devices information 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Display the data usage of the applications.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Display the network logs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kern="100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Scan the network periodically and notify the user in case of intruders.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2B56C-2307-777E-94CC-53FE5802999F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2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12AD30-315B-31DF-8BEC-8A0D2755F16D}"/>
              </a:ext>
            </a:extLst>
          </p:cNvPr>
          <p:cNvSpPr txBox="1"/>
          <p:nvPr/>
        </p:nvSpPr>
        <p:spPr>
          <a:xfrm>
            <a:off x="4821800" y="3076243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Conclusion</a:t>
            </a:r>
            <a:endParaRPr lang="ar-EG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8609-A4C0-1AB5-C14C-04EE1A6425D2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accent2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96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15D9E8-6532-5E8C-5DAA-440F567961EB}"/>
              </a:ext>
            </a:extLst>
          </p:cNvPr>
          <p:cNvSpPr txBox="1"/>
          <p:nvPr/>
        </p:nvSpPr>
        <p:spPr>
          <a:xfrm>
            <a:off x="3536830" y="476327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latin typeface="Rockwell" panose="02060603020205020403" pitchFamily="18" charset="0"/>
              </a:rPr>
              <a:t>Faced Problems</a:t>
            </a:r>
            <a:endParaRPr lang="ar-EG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42D13-535B-14F4-61F3-4E5319A706EB}"/>
              </a:ext>
            </a:extLst>
          </p:cNvPr>
          <p:cNvSpPr txBox="1"/>
          <p:nvPr/>
        </p:nvSpPr>
        <p:spPr>
          <a:xfrm>
            <a:off x="3536830" y="1499498"/>
            <a:ext cx="6303753" cy="4093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300000"/>
              </a:lnSpc>
              <a:buFont typeface="+mj-lt"/>
              <a:buAutoNum type="arabicPeriod"/>
            </a:pPr>
            <a:r>
              <a:rPr lang="en-US" dirty="0">
                <a:latin typeface="Rockwell" panose="02060603020205020403" pitchFamily="18" charset="0"/>
              </a:rPr>
              <a:t>Designing an intuitive user interface.</a:t>
            </a:r>
          </a:p>
          <a:p>
            <a:pPr marL="342900" indent="-342900" algn="just">
              <a:lnSpc>
                <a:spcPct val="300000"/>
              </a:lnSpc>
              <a:buFont typeface="+mj-lt"/>
              <a:buAutoNum type="arabicPeriod"/>
            </a:pPr>
            <a:r>
              <a:rPr lang="en-US" dirty="0">
                <a:latin typeface="Rockwell" panose="02060603020205020403" pitchFamily="18" charset="0"/>
              </a:rPr>
              <a:t>Integrating with different network protocols.</a:t>
            </a:r>
          </a:p>
          <a:p>
            <a:pPr marL="342900" indent="-342900" algn="just">
              <a:lnSpc>
                <a:spcPct val="300000"/>
              </a:lnSpc>
              <a:buFont typeface="+mj-lt"/>
              <a:buAutoNum type="arabicPeriod"/>
            </a:pPr>
            <a:r>
              <a:rPr lang="en-US" dirty="0">
                <a:latin typeface="Rockwell" panose="02060603020205020403" pitchFamily="18" charset="0"/>
              </a:rPr>
              <a:t>Ensuring security.</a:t>
            </a:r>
          </a:p>
          <a:p>
            <a:pPr marL="342900" indent="-342900" algn="just">
              <a:lnSpc>
                <a:spcPct val="300000"/>
              </a:lnSpc>
              <a:buFont typeface="+mj-lt"/>
              <a:buAutoNum type="arabicPeriod"/>
            </a:pPr>
            <a:r>
              <a:rPr lang="en-US" dirty="0">
                <a:latin typeface="Rockwell" panose="02060603020205020403" pitchFamily="18" charset="0"/>
              </a:rPr>
              <a:t>Platform limitations.</a:t>
            </a:r>
          </a:p>
          <a:p>
            <a:pPr algn="just">
              <a:lnSpc>
                <a:spcPct val="300000"/>
              </a:lnSpc>
            </a:pP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35B8B-B4E4-F463-4DD2-50B74A021823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accent2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2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15D9E8-6532-5E8C-5DAA-440F567961EB}"/>
              </a:ext>
            </a:extLst>
          </p:cNvPr>
          <p:cNvSpPr txBox="1"/>
          <p:nvPr/>
        </p:nvSpPr>
        <p:spPr>
          <a:xfrm>
            <a:off x="3536830" y="476327"/>
            <a:ext cx="609456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kern="100" dirty="0">
                <a:solidFill>
                  <a:srgbClr val="000000"/>
                </a:solidFill>
                <a:latin typeface="Rockwell" panose="02060603020205020403" pitchFamily="18" charset="0"/>
              </a:rPr>
              <a:t>Benefits and Findings</a:t>
            </a:r>
            <a:endParaRPr lang="ar-EG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42D13-535B-14F4-61F3-4E5319A706EB}"/>
              </a:ext>
            </a:extLst>
          </p:cNvPr>
          <p:cNvSpPr txBox="1"/>
          <p:nvPr/>
        </p:nvSpPr>
        <p:spPr>
          <a:xfrm>
            <a:off x="3536830" y="1237774"/>
            <a:ext cx="8477370" cy="2119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Rockwell" panose="02060603020205020403" pitchFamily="18" charset="0"/>
              </a:rPr>
              <a:t>Team work </a:t>
            </a:r>
            <a:r>
              <a:rPr lang="en-US" dirty="0">
                <a:latin typeface="Rockwell" panose="02060603020205020403" pitchFamily="18" charset="0"/>
              </a:rPr>
              <a:t>: improved technical and soft skills.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Rockwell" panose="02060603020205020403" pitchFamily="18" charset="0"/>
              </a:rPr>
              <a:t>Using Waterfall </a:t>
            </a:r>
            <a:r>
              <a:rPr lang="en-US" dirty="0">
                <a:latin typeface="Rockwell" panose="02060603020205020403" pitchFamily="18" charset="0"/>
              </a:rPr>
              <a:t>allowed all team to plan each phase of the project in detail.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Rockwell" panose="02060603020205020403" pitchFamily="18" charset="0"/>
              </a:rPr>
              <a:t>Using Flutter </a:t>
            </a:r>
            <a:r>
              <a:rPr lang="en-US" dirty="0">
                <a:latin typeface="Rockwell" panose="02060603020205020403" pitchFamily="18" charset="0"/>
              </a:rPr>
              <a:t>reduced development time and effort.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Rockwell" panose="02060603020205020403" pitchFamily="18" charset="0"/>
              </a:rPr>
              <a:t>Firebase Integrating</a:t>
            </a:r>
            <a:r>
              <a:rPr lang="en-US" dirty="0">
                <a:latin typeface="Rockwell" panose="02060603020205020403" pitchFamily="18" charset="0"/>
              </a:rPr>
              <a:t> allowed for easier implementation of features such as authentication, real-time database updates, and cloud storage.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10F7C-F982-29F2-9712-AA8247A25F6F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accent2"/>
              </a:solidFill>
              <a:latin typeface="Rockwell" panose="020606030202050204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DD39C-6E27-5C91-A9F2-F74CE5AC3CF1}"/>
              </a:ext>
            </a:extLst>
          </p:cNvPr>
          <p:cNvSpPr txBox="1"/>
          <p:nvPr/>
        </p:nvSpPr>
        <p:spPr>
          <a:xfrm>
            <a:off x="3536830" y="3994227"/>
            <a:ext cx="8477370" cy="52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800" b="1" kern="100" dirty="0">
                <a:solidFill>
                  <a:srgbClr val="000000"/>
                </a:solidFill>
                <a:latin typeface="Rockwell" panose="02060603020205020403" pitchFamily="18" charset="0"/>
              </a:rPr>
              <a:t>Recommendations and Future Enhancements</a:t>
            </a:r>
            <a:endParaRPr lang="ar-E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74B38-80EE-0655-9F8F-F7605386820D}"/>
              </a:ext>
            </a:extLst>
          </p:cNvPr>
          <p:cNvSpPr txBox="1"/>
          <p:nvPr/>
        </p:nvSpPr>
        <p:spPr>
          <a:xfrm>
            <a:off x="3536830" y="4560288"/>
            <a:ext cx="6303753" cy="2119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ckwell" panose="02060603020205020403" pitchFamily="18" charset="0"/>
              </a:rPr>
              <a:t>Router setting.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ckwell" panose="02060603020205020403" pitchFamily="18" charset="0"/>
              </a:rPr>
              <a:t>Advanced analytics.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ckwell" panose="02060603020205020403" pitchFamily="18" charset="0"/>
              </a:rPr>
              <a:t>Integration with third-party tools.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ckwell" panose="02060603020205020403" pitchFamily="18" charset="0"/>
              </a:rPr>
              <a:t>Multilanguage support.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9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  <p:bldP spid="11" grpId="0"/>
      <p:bldP spid="12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-5250425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-5250425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-5129656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5707625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1F6154-08C7-880A-04C1-8C186177E9CD}"/>
              </a:ext>
            </a:extLst>
          </p:cNvPr>
          <p:cNvSpPr txBox="1"/>
          <p:nvPr/>
        </p:nvSpPr>
        <p:spPr>
          <a:xfrm>
            <a:off x="5014614" y="183588"/>
            <a:ext cx="2162772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800" b="1" dirty="0">
                <a:latin typeface="Rockwell" panose="02060603020205020403" pitchFamily="18" charset="0"/>
              </a:rPr>
              <a:t>References</a:t>
            </a:r>
            <a:endParaRPr lang="ar-EG" sz="2800" b="1" dirty="0">
              <a:latin typeface="Rockwell" panose="020606030202050204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14C5D-F7FA-B5F8-8A51-934D3C80844F}"/>
              </a:ext>
            </a:extLst>
          </p:cNvPr>
          <p:cNvSpPr txBox="1"/>
          <p:nvPr/>
        </p:nvSpPr>
        <p:spPr>
          <a:xfrm>
            <a:off x="312928" y="730737"/>
            <a:ext cx="9949837" cy="2843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Flutter documentation [</a:t>
            </a:r>
            <a:r>
              <a:rPr lang="en-US" u="sng" kern="100" dirty="0">
                <a:solidFill>
                  <a:srgbClr val="6BA9DA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  <a:hlinkClick r:id="rId2"/>
              </a:rPr>
              <a:t>https://docs.flutter.dev</a:t>
            </a: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]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Official Flutter package repository [</a:t>
            </a:r>
            <a:r>
              <a:rPr lang="en-US" sz="1800" u="sng" kern="100" dirty="0">
                <a:solidFill>
                  <a:srgbClr val="6BA9DA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  <a:hlinkClick r:id="rId3"/>
              </a:rPr>
              <a:t>https://pub.dev/</a:t>
            </a: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]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Android Developer Guides [</a:t>
            </a:r>
            <a:r>
              <a:rPr lang="en-US" sz="1800" u="sng" kern="100" dirty="0">
                <a:solidFill>
                  <a:srgbClr val="6BA9DA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  <a:hlinkClick r:id="rId4"/>
              </a:rPr>
              <a:t>https://developer.android.com/docs</a:t>
            </a: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]</a:t>
            </a:r>
          </a:p>
          <a:p>
            <a:pPr marL="342900" lvl="0" indent="-342900" rtl="0">
              <a:lnSpc>
                <a:spcPct val="150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Firebase documentation: [</a:t>
            </a:r>
            <a:r>
              <a:rPr lang="en-US" sz="1800" u="sng" kern="100" dirty="0">
                <a:solidFill>
                  <a:srgbClr val="6BA9DA"/>
                </a:solidFill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  <a:hlinkClick r:id="rId5"/>
              </a:rPr>
              <a:t>https://firebase.google.com/docs/flutter/setup</a:t>
            </a: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]</a:t>
            </a:r>
          </a:p>
          <a:p>
            <a:pPr marL="342900" lvl="0" indent="-342900" rtl="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"Best Practices for Mobile App Development" - AWS Whitepaper</a:t>
            </a:r>
            <a:endParaRPr lang="en-US" kern="100" dirty="0"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  <a:p>
            <a:pPr marL="342900" lvl="0" indent="-342900" rtl="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Mobile Backend as a Service (</a:t>
            </a:r>
            <a:r>
              <a:rPr lang="en-US" sz="1800" dirty="0" err="1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MBaaS</a:t>
            </a:r>
            <a:r>
              <a:rPr lang="en-US" sz="18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) Market - Growth Trends Forecast (2020 - 2025)</a:t>
            </a:r>
            <a:endParaRPr lang="en-US" sz="1800" kern="100" dirty="0">
              <a:effectLst/>
              <a:latin typeface="Rockwell" panose="02060603020205020403" pitchFamily="18" charset="0"/>
              <a:ea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40DC2-FE3F-FCA6-3998-EC6692C0CA17}"/>
              </a:ext>
            </a:extLst>
          </p:cNvPr>
          <p:cNvSpPr txBox="1"/>
          <p:nvPr/>
        </p:nvSpPr>
        <p:spPr>
          <a:xfrm>
            <a:off x="5536327" y="3606714"/>
            <a:ext cx="1119345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800" b="1" dirty="0">
                <a:latin typeface="Rockwell" panose="02060603020205020403" pitchFamily="18" charset="0"/>
              </a:rPr>
              <a:t>Tools</a:t>
            </a:r>
            <a:endParaRPr lang="ar-EG" sz="2800" b="1" dirty="0">
              <a:latin typeface="Rockwell" panose="020606030202050204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F0CB4-DBD3-6AE6-4738-A3227AE6B736}"/>
              </a:ext>
            </a:extLst>
          </p:cNvPr>
          <p:cNvSpPr txBox="1"/>
          <p:nvPr/>
        </p:nvSpPr>
        <p:spPr>
          <a:xfrm>
            <a:off x="312928" y="4033756"/>
            <a:ext cx="12685487" cy="3060700"/>
          </a:xfrm>
          <a:prstGeom prst="rect">
            <a:avLst/>
          </a:prstGeom>
          <a:noFill/>
        </p:spPr>
        <p:txBody>
          <a:bodyPr wrap="square" numCol="2">
            <a:noAutofit/>
          </a:bodyPr>
          <a:lstStyle/>
          <a:p>
            <a:pPr marL="342900" lvl="0" indent="-342900" rtl="0">
              <a:lnSpc>
                <a:spcPct val="200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Dart: Programming Language.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Flutter Framework: for Cross platform development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Android Studio: for Code Editing and simulation.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Google Firebase: for cloud storage.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Draw.IO: for Diagrams.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Git &amp; GitHub: for version control.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Microsoft word: for reports and documentation.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Microsoft Planner: for task scheduling.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kern="100" dirty="0" err="1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Onlinegantt</a:t>
            </a: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: For Gantt Charts</a:t>
            </a: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 err="1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IconFinder</a:t>
            </a:r>
            <a:r>
              <a:rPr lang="en-US" sz="1800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: For Icons in Figures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B0DA9-CF45-6F05-7D80-683C24BF6551}"/>
              </a:ext>
            </a:extLst>
          </p:cNvPr>
          <p:cNvSpPr txBox="1"/>
          <p:nvPr/>
        </p:nvSpPr>
        <p:spPr>
          <a:xfrm>
            <a:off x="-5250425" y="1128063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accent2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60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build="p"/>
      <p:bldP spid="12" grpId="0"/>
      <p:bldP spid="1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6869E-C13D-2E12-4537-856F5EA4546B}"/>
              </a:ext>
            </a:extLst>
          </p:cNvPr>
          <p:cNvSpPr txBox="1"/>
          <p:nvPr/>
        </p:nvSpPr>
        <p:spPr>
          <a:xfrm>
            <a:off x="1772537" y="1257830"/>
            <a:ext cx="8646919" cy="264687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600" b="1" kern="2300" dirty="0">
                <a:latin typeface="Vladimir Script" panose="03050402040407070305" pitchFamily="66" charset="0"/>
              </a:rPr>
              <a:t>Thank You</a:t>
            </a:r>
            <a:endParaRPr lang="ar-EG" sz="16600" b="1" kern="2300" dirty="0">
              <a:latin typeface="Vladimir Script" panose="03050402040407070305" pitchFamily="66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0B089A-9DF7-1280-7C9B-B85C9816D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376716"/>
              </p:ext>
            </p:extLst>
          </p:nvPr>
        </p:nvGraphicFramePr>
        <p:xfrm>
          <a:off x="976083" y="4203096"/>
          <a:ext cx="10239831" cy="39624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3413277">
                  <a:extLst>
                    <a:ext uri="{9D8B030D-6E8A-4147-A177-3AD203B41FA5}">
                      <a16:colId xmlns:a16="http://schemas.microsoft.com/office/drawing/2014/main" val="856562286"/>
                    </a:ext>
                  </a:extLst>
                </a:gridCol>
                <a:gridCol w="3413277">
                  <a:extLst>
                    <a:ext uri="{9D8B030D-6E8A-4147-A177-3AD203B41FA5}">
                      <a16:colId xmlns:a16="http://schemas.microsoft.com/office/drawing/2014/main" val="1454190596"/>
                    </a:ext>
                  </a:extLst>
                </a:gridCol>
                <a:gridCol w="3413277">
                  <a:extLst>
                    <a:ext uri="{9D8B030D-6E8A-4147-A177-3AD203B41FA5}">
                      <a16:colId xmlns:a16="http://schemas.microsoft.com/office/drawing/2014/main" val="142774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Rockwell" panose="02060603020205020403" pitchFamily="18" charset="0"/>
                        </a:rPr>
                        <a:t>Dr. </a:t>
                      </a:r>
                      <a:r>
                        <a:rPr lang="en-US" sz="2000" b="1" dirty="0" err="1">
                          <a:latin typeface="Rockwell" panose="02060603020205020403" pitchFamily="18" charset="0"/>
                        </a:rPr>
                        <a:t>Maha</a:t>
                      </a:r>
                      <a:r>
                        <a:rPr lang="en-US" sz="2000" b="1" dirty="0">
                          <a:latin typeface="Rockwell" panose="02060603020205020403" pitchFamily="18" charset="0"/>
                        </a:rPr>
                        <a:t> </a:t>
                      </a:r>
                      <a:r>
                        <a:rPr lang="en-US" sz="2000" b="1" dirty="0" err="1">
                          <a:latin typeface="Rockwell" panose="02060603020205020403" pitchFamily="18" charset="0"/>
                        </a:rPr>
                        <a:t>Tolba</a:t>
                      </a:r>
                      <a:endParaRPr lang="ar-EG" sz="20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latin typeface="Rockwell" panose="02060603020205020403" pitchFamily="18" charset="0"/>
                        </a:rPr>
                        <a:t>Prof. Nawal </a:t>
                      </a:r>
                      <a:r>
                        <a:rPr lang="en-US" sz="2000" b="1" dirty="0" err="1">
                          <a:latin typeface="Rockwell" panose="02060603020205020403" pitchFamily="18" charset="0"/>
                        </a:rPr>
                        <a:t>Alfeshawy</a:t>
                      </a:r>
                      <a:endParaRPr lang="ar-EG" sz="20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latin typeface="Rockwell" panose="02060603020205020403" pitchFamily="18" charset="0"/>
                        </a:rPr>
                        <a:t>Dr. Sonia Hashish</a:t>
                      </a:r>
                      <a:endParaRPr lang="ar-EG" sz="20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5407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3EDBC21-18F2-333C-3F53-0BCEF28863ED}"/>
              </a:ext>
            </a:extLst>
          </p:cNvPr>
          <p:cNvSpPr txBox="1"/>
          <p:nvPr/>
        </p:nvSpPr>
        <p:spPr>
          <a:xfrm>
            <a:off x="3892349" y="5196113"/>
            <a:ext cx="4407297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spc="600" dirty="0">
                <a:latin typeface="Rockwell" panose="02060603020205020403" pitchFamily="18" charset="0"/>
              </a:rPr>
              <a:t>Our </a:t>
            </a:r>
          </a:p>
          <a:p>
            <a:pPr algn="ctr"/>
            <a:r>
              <a:rPr lang="en-US" b="1" spc="600" dirty="0">
                <a:latin typeface="Rockwell" panose="02060603020205020403" pitchFamily="18" charset="0"/>
              </a:rPr>
              <a:t>Families   &amp;    Friends</a:t>
            </a:r>
            <a:endParaRPr lang="ar-EG" b="1" spc="6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7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B82F20-3834-8D94-2B30-EFB5E5988B4C}"/>
              </a:ext>
            </a:extLst>
          </p:cNvPr>
          <p:cNvSpPr txBox="1"/>
          <p:nvPr/>
        </p:nvSpPr>
        <p:spPr>
          <a:xfrm>
            <a:off x="3536829" y="476327"/>
            <a:ext cx="8534402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Software Development Approach</a:t>
            </a:r>
            <a:endParaRPr lang="ar-EG" sz="4000" b="1" dirty="0"/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931354-879E-3B3B-B97E-E396981A1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7955" r="7510" b="10297"/>
          <a:stretch/>
        </p:blipFill>
        <p:spPr bwMode="auto">
          <a:xfrm>
            <a:off x="4178740" y="1181842"/>
            <a:ext cx="6952760" cy="539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FDF90-B3FD-0845-8B8F-8D532434C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237" y="3041030"/>
            <a:ext cx="387970" cy="3879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EB3942-CC6A-C145-FE5A-889CB85092C3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A0678-605C-3098-8C0E-ACC208BEF606}"/>
              </a:ext>
            </a:extLst>
          </p:cNvPr>
          <p:cNvSpPr txBox="1"/>
          <p:nvPr/>
        </p:nvSpPr>
        <p:spPr>
          <a:xfrm>
            <a:off x="8356463" y="2120146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rgbClr val="000000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Waterfall advantages</a:t>
            </a:r>
            <a:endParaRPr lang="ar-EG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EDFF5-0BA3-DC57-9C4B-8689DF61717E}"/>
              </a:ext>
            </a:extLst>
          </p:cNvPr>
          <p:cNvSpPr txBox="1"/>
          <p:nvPr/>
        </p:nvSpPr>
        <p:spPr>
          <a:xfrm>
            <a:off x="8356463" y="2577836"/>
            <a:ext cx="6303753" cy="1319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ckwell" panose="02060603020205020403" pitchFamily="18" charset="0"/>
              </a:rPr>
              <a:t>Easy to Understand and use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ckwell" panose="02060603020205020403" pitchFamily="18" charset="0"/>
              </a:rPr>
              <a:t>Clear milestones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ckwell" panose="02060603020205020403" pitchFamily="18" charset="0"/>
              </a:rPr>
              <a:t>Low risk</a:t>
            </a:r>
            <a:endParaRPr lang="ar-EG" sz="1400" dirty="0">
              <a:latin typeface="Rockwell" panose="02060603020205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EF9F5-1A68-94AB-8F88-45A49F5E4A8E}"/>
              </a:ext>
            </a:extLst>
          </p:cNvPr>
          <p:cNvSpPr txBox="1"/>
          <p:nvPr/>
        </p:nvSpPr>
        <p:spPr>
          <a:xfrm>
            <a:off x="3721541" y="4569700"/>
            <a:ext cx="6303753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rgbClr val="000000"/>
                </a:solidFill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Waterfall disadvantages</a:t>
            </a:r>
            <a:endParaRPr lang="ar-EG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EC0ED0-C0B4-C98C-569A-85AE4A308AC7}"/>
              </a:ext>
            </a:extLst>
          </p:cNvPr>
          <p:cNvSpPr txBox="1"/>
          <p:nvPr/>
        </p:nvSpPr>
        <p:spPr>
          <a:xfrm>
            <a:off x="3721541" y="5029954"/>
            <a:ext cx="6303753" cy="1319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ckwell" panose="02060603020205020403" pitchFamily="18" charset="0"/>
              </a:rPr>
              <a:t>Inflexible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ckwell" panose="02060603020205020403" pitchFamily="18" charset="0"/>
              </a:rPr>
              <a:t>Poorly suited for complex projects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ckwell" panose="02060603020205020403" pitchFamily="18" charset="0"/>
              </a:rPr>
              <a:t>Poorly suited for long projects</a:t>
            </a:r>
          </a:p>
        </p:txBody>
      </p:sp>
    </p:spTree>
    <p:extLst>
      <p:ext uri="{BB962C8B-B14F-4D97-AF65-F5344CB8AC3E}">
        <p14:creationId xmlns:p14="http://schemas.microsoft.com/office/powerpoint/2010/main" val="311578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 uiExpand="1" build="p"/>
      <p:bldP spid="15" grpId="0"/>
      <p:bldP spid="1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A9BE86-ED23-4C7E-1CDA-F4688A30CDAA}"/>
              </a:ext>
            </a:extLst>
          </p:cNvPr>
          <p:cNvSpPr/>
          <p:nvPr/>
        </p:nvSpPr>
        <p:spPr>
          <a:xfrm>
            <a:off x="0" y="0"/>
            <a:ext cx="1751162" cy="6858000"/>
          </a:xfrm>
          <a:prstGeom prst="rect">
            <a:avLst/>
          </a:prstGeom>
          <a:solidFill>
            <a:srgbClr val="424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E57A4-F046-45F0-CD92-4078CB2708E2}"/>
              </a:ext>
            </a:extLst>
          </p:cNvPr>
          <p:cNvSpPr/>
          <p:nvPr/>
        </p:nvSpPr>
        <p:spPr>
          <a:xfrm>
            <a:off x="0" y="0"/>
            <a:ext cx="3079630" cy="6858000"/>
          </a:xfrm>
          <a:prstGeom prst="roundRect">
            <a:avLst/>
          </a:prstGeom>
          <a:solidFill>
            <a:srgbClr val="424874"/>
          </a:solidFill>
          <a:ln>
            <a:solidFill>
              <a:srgbClr val="424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FA0D9-0793-D542-7E8B-B8E7152D8627}"/>
              </a:ext>
            </a:extLst>
          </p:cNvPr>
          <p:cNvSpPr txBox="1"/>
          <p:nvPr/>
        </p:nvSpPr>
        <p:spPr>
          <a:xfrm>
            <a:off x="120769" y="476327"/>
            <a:ext cx="6094562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Rockwell" panose="02060603020205020403" pitchFamily="18" charset="0"/>
              </a:rPr>
              <a:t>AGENDA</a:t>
            </a:r>
            <a:endParaRPr lang="ar-EG" sz="2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971817-D83B-7AB8-0802-EA4F05811125}"/>
              </a:ext>
            </a:extLst>
          </p:cNvPr>
          <p:cNvCxnSpPr>
            <a:cxnSpLocks/>
          </p:cNvCxnSpPr>
          <p:nvPr/>
        </p:nvCxnSpPr>
        <p:spPr>
          <a:xfrm>
            <a:off x="-457200" y="1101060"/>
            <a:ext cx="3536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3105B9-B99E-D650-B045-5BDFD9ADC84E}"/>
              </a:ext>
            </a:extLst>
          </p:cNvPr>
          <p:cNvSpPr txBox="1"/>
          <p:nvPr/>
        </p:nvSpPr>
        <p:spPr>
          <a:xfrm>
            <a:off x="3536830" y="476327"/>
            <a:ext cx="7321670" cy="70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4000" b="1" dirty="0"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Project Management</a:t>
            </a:r>
            <a:endParaRPr lang="ar-EG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3361BE-205E-C955-0FA0-4029955F6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30" y="2126654"/>
            <a:ext cx="8128766" cy="3940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910484-6A72-57CD-8C1A-4D42D8ECBBD6}"/>
              </a:ext>
            </a:extLst>
          </p:cNvPr>
          <p:cNvSpPr txBox="1"/>
          <p:nvPr/>
        </p:nvSpPr>
        <p:spPr>
          <a:xfrm>
            <a:off x="3148642" y="1181841"/>
            <a:ext cx="6324600" cy="66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Both Microsoft Planner and </a:t>
            </a:r>
            <a:r>
              <a:rPr lang="en-US" kern="100" dirty="0" err="1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onlinegantt</a:t>
            </a:r>
            <a:r>
              <a:rPr lang="en-US" kern="100" dirty="0">
                <a:effectLst/>
                <a:latin typeface="Rockwell" panose="02060603020205020403" pitchFamily="18" charset="0"/>
                <a:ea typeface="Rockwell" panose="02060603020205020403" pitchFamily="18" charset="0"/>
                <a:cs typeface="Arial" panose="020B0604020202020204" pitchFamily="34" charset="0"/>
              </a:rPr>
              <a:t> tools were used to manage and schedule tasks as following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AC0BD8-F50C-0703-89F0-2816C2EA5F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58" y="7157855"/>
            <a:ext cx="5731510" cy="4565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AC9C07-5B50-31DE-322D-66A2A9759533}"/>
              </a:ext>
            </a:extLst>
          </p:cNvPr>
          <p:cNvSpPr txBox="1"/>
          <p:nvPr/>
        </p:nvSpPr>
        <p:spPr>
          <a:xfrm>
            <a:off x="-69012" y="1101060"/>
            <a:ext cx="3010619" cy="482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Rockwell" panose="02060603020205020403" pitchFamily="18" charset="0"/>
              </a:rPr>
              <a:t>Introduction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Background Review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Analysis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System Design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Implementation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Testing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  <a:endParaRPr lang="ar-E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49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4939</Words>
  <Application>Microsoft Office PowerPoint</Application>
  <PresentationFormat>Widescreen</PresentationFormat>
  <Paragraphs>1400</Paragraphs>
  <Slides>74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Calibri</vt:lpstr>
      <vt:lpstr>Calibri Light</vt:lpstr>
      <vt:lpstr>Rockwell</vt:lpstr>
      <vt:lpstr>Symbol</vt:lpstr>
      <vt:lpstr>Vladimir Script</vt:lpstr>
      <vt:lpstr>Wingdings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 Nasser</dc:creator>
  <cp:lastModifiedBy>Mahmoud Nasser</cp:lastModifiedBy>
  <cp:revision>42</cp:revision>
  <dcterms:created xsi:type="dcterms:W3CDTF">2023-07-07T14:09:00Z</dcterms:created>
  <dcterms:modified xsi:type="dcterms:W3CDTF">2023-07-25T21:24:41Z</dcterms:modified>
</cp:coreProperties>
</file>